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3"/>
  </p:notesMasterIdLst>
  <p:sldIdLst>
    <p:sldId id="256" r:id="rId5"/>
    <p:sldId id="273" r:id="rId6"/>
    <p:sldId id="257" r:id="rId7"/>
    <p:sldId id="262" r:id="rId8"/>
    <p:sldId id="263" r:id="rId9"/>
    <p:sldId id="264" r:id="rId10"/>
    <p:sldId id="267" r:id="rId11"/>
    <p:sldId id="269" r:id="rId12"/>
    <p:sldId id="274" r:id="rId13"/>
    <p:sldId id="279" r:id="rId14"/>
    <p:sldId id="270" r:id="rId15"/>
    <p:sldId id="290" r:id="rId16"/>
    <p:sldId id="276" r:id="rId17"/>
    <p:sldId id="286" r:id="rId18"/>
    <p:sldId id="278" r:id="rId19"/>
    <p:sldId id="285" r:id="rId20"/>
    <p:sldId id="292" r:id="rId21"/>
    <p:sldId id="293" r:id="rId22"/>
    <p:sldId id="284" r:id="rId23"/>
    <p:sldId id="277" r:id="rId24"/>
    <p:sldId id="272" r:id="rId25"/>
    <p:sldId id="271" r:id="rId26"/>
    <p:sldId id="275" r:id="rId27"/>
    <p:sldId id="282" r:id="rId28"/>
    <p:sldId id="280" r:id="rId29"/>
    <p:sldId id="289" r:id="rId30"/>
    <p:sldId id="283" r:id="rId31"/>
    <p:sldId id="287" r:id="rId32"/>
  </p:sldIdLst>
  <p:sldSz cx="12192000" cy="6858000"/>
  <p:notesSz cx="6858000" cy="9144000"/>
  <p:embeddedFontLst>
    <p:embeddedFont>
      <p:font typeface="Alfa Slab One" panose="00000500000000000000" pitchFamily="2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Fira Sans" panose="020B0503050000020004" pitchFamily="34" charset="0"/>
      <p:regular r:id="rId39"/>
      <p:bold r:id="rId40"/>
      <p:italic r:id="rId41"/>
      <p:boldItalic r:id="rId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A52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FC73B7-672B-10AD-8253-7CD1B67027D3}" v="129" dt="2022-05-05T10:30:48.74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/>
    <p:restoredTop sz="80423"/>
  </p:normalViewPr>
  <p:slideViewPr>
    <p:cSldViewPr snapToGrid="0" snapToObjects="1">
      <p:cViewPr varScale="1">
        <p:scale>
          <a:sx n="100" d="100"/>
          <a:sy n="100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n Faixo" userId="3a1f32a5-f299-40d5-afb3-bc8d77e6082b" providerId="ADAL" clId="{725523BC-45BF-42DF-967D-0B5AEDE6BE87}"/>
    <pc:docChg chg="modSld">
      <pc:chgData name="Julien Faixo" userId="3a1f32a5-f299-40d5-afb3-bc8d77e6082b" providerId="ADAL" clId="{725523BC-45BF-42DF-967D-0B5AEDE6BE87}" dt="2022-05-05T15:24:09.761" v="3" actId="20577"/>
      <pc:docMkLst>
        <pc:docMk/>
      </pc:docMkLst>
      <pc:sldChg chg="modSp mod">
        <pc:chgData name="Julien Faixo" userId="3a1f32a5-f299-40d5-afb3-bc8d77e6082b" providerId="ADAL" clId="{725523BC-45BF-42DF-967D-0B5AEDE6BE87}" dt="2022-05-05T15:24:04.762" v="1" actId="20577"/>
        <pc:sldMkLst>
          <pc:docMk/>
          <pc:sldMk cId="3055388981" sldId="269"/>
        </pc:sldMkLst>
        <pc:spChg chg="mod">
          <ac:chgData name="Julien Faixo" userId="3a1f32a5-f299-40d5-afb3-bc8d77e6082b" providerId="ADAL" clId="{725523BC-45BF-42DF-967D-0B5AEDE6BE87}" dt="2022-05-05T15:24:04.762" v="1" actId="20577"/>
          <ac:spMkLst>
            <pc:docMk/>
            <pc:sldMk cId="3055388981" sldId="269"/>
            <ac:spMk id="6" creationId="{534CB1A4-ECA2-C747-B08B-40287DCC70F7}"/>
          </ac:spMkLst>
        </pc:spChg>
      </pc:sldChg>
      <pc:sldChg chg="modSp mod">
        <pc:chgData name="Julien Faixo" userId="3a1f32a5-f299-40d5-afb3-bc8d77e6082b" providerId="ADAL" clId="{725523BC-45BF-42DF-967D-0B5AEDE6BE87}" dt="2022-05-05T15:24:09.761" v="3" actId="20577"/>
        <pc:sldMkLst>
          <pc:docMk/>
          <pc:sldMk cId="2732304607" sldId="274"/>
        </pc:sldMkLst>
        <pc:spChg chg="mod">
          <ac:chgData name="Julien Faixo" userId="3a1f32a5-f299-40d5-afb3-bc8d77e6082b" providerId="ADAL" clId="{725523BC-45BF-42DF-967D-0B5AEDE6BE87}" dt="2022-05-05T15:24:09.761" v="3" actId="20577"/>
          <ac:spMkLst>
            <pc:docMk/>
            <pc:sldMk cId="2732304607" sldId="274"/>
            <ac:spMk id="6" creationId="{534CB1A4-ECA2-C747-B08B-40287DCC70F7}"/>
          </ac:spMkLst>
        </pc:spChg>
      </pc:sldChg>
    </pc:docChg>
  </pc:docChgLst>
  <pc:docChgLst>
    <pc:chgData name="Julien Faixo" userId="S::julien@faixo.me::3a1f32a5-f299-40d5-afb3-bc8d77e6082b" providerId="AD" clId="Web-{E9FC73B7-672B-10AD-8253-7CD1B67027D3}"/>
    <pc:docChg chg="modSld">
      <pc:chgData name="Julien Faixo" userId="S::julien@faixo.me::3a1f32a5-f299-40d5-afb3-bc8d77e6082b" providerId="AD" clId="Web-{E9FC73B7-672B-10AD-8253-7CD1B67027D3}" dt="2022-05-05T10:36:47.335" v="66"/>
      <pc:docMkLst>
        <pc:docMk/>
      </pc:docMkLst>
      <pc:sldChg chg="modSp">
        <pc:chgData name="Julien Faixo" userId="S::julien@faixo.me::3a1f32a5-f299-40d5-afb3-bc8d77e6082b" providerId="AD" clId="Web-{E9FC73B7-672B-10AD-8253-7CD1B67027D3}" dt="2022-05-05T10:30:47.622" v="63" actId="20577"/>
        <pc:sldMkLst>
          <pc:docMk/>
          <pc:sldMk cId="1889643615" sldId="256"/>
        </pc:sldMkLst>
        <pc:spChg chg="mod">
          <ac:chgData name="Julien Faixo" userId="S::julien@faixo.me::3a1f32a5-f299-40d5-afb3-bc8d77e6082b" providerId="AD" clId="Web-{E9FC73B7-672B-10AD-8253-7CD1B67027D3}" dt="2022-05-05T10:30:47.622" v="63" actId="20577"/>
          <ac:spMkLst>
            <pc:docMk/>
            <pc:sldMk cId="1889643615" sldId="256"/>
            <ac:spMk id="3" creationId="{769AA0B2-374B-4D23-B0AA-C1C6AD2437B4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36.885" v="29" actId="20577"/>
        <pc:sldMkLst>
          <pc:docMk/>
          <pc:sldMk cId="3877054510" sldId="257"/>
        </pc:sldMkLst>
        <pc:spChg chg="mod">
          <ac:chgData name="Julien Faixo" userId="S::julien@faixo.me::3a1f32a5-f299-40d5-afb3-bc8d77e6082b" providerId="AD" clId="Web-{E9FC73B7-672B-10AD-8253-7CD1B67027D3}" dt="2022-05-05T10:29:36.885" v="29" actId="20577"/>
          <ac:spMkLst>
            <pc:docMk/>
            <pc:sldMk cId="3877054510" sldId="257"/>
            <ac:spMk id="9" creationId="{56379D0C-286B-497F-D1CE-A8F594EBFA58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43.635" v="34" actId="20577"/>
        <pc:sldMkLst>
          <pc:docMk/>
          <pc:sldMk cId="4034034710" sldId="263"/>
        </pc:sldMkLst>
        <pc:spChg chg="mod">
          <ac:chgData name="Julien Faixo" userId="S::julien@faixo.me::3a1f32a5-f299-40d5-afb3-bc8d77e6082b" providerId="AD" clId="Web-{E9FC73B7-672B-10AD-8253-7CD1B67027D3}" dt="2022-05-05T10:29:43.635" v="34" actId="20577"/>
          <ac:spMkLst>
            <pc:docMk/>
            <pc:sldMk cId="4034034710" sldId="263"/>
            <ac:spMk id="6" creationId="{99063136-9BFC-147D-99A0-220B4867B8BE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45.932" v="35" actId="20577"/>
        <pc:sldMkLst>
          <pc:docMk/>
          <pc:sldMk cId="3794243782" sldId="264"/>
        </pc:sldMkLst>
        <pc:spChg chg="mod">
          <ac:chgData name="Julien Faixo" userId="S::julien@faixo.me::3a1f32a5-f299-40d5-afb3-bc8d77e6082b" providerId="AD" clId="Web-{E9FC73B7-672B-10AD-8253-7CD1B67027D3}" dt="2022-05-05T10:29:45.932" v="35" actId="20577"/>
          <ac:spMkLst>
            <pc:docMk/>
            <pc:sldMk cId="3794243782" sldId="264"/>
            <ac:spMk id="6" creationId="{57DC42E9-227F-8F58-F1C4-E0C201C6AC48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49.464" v="37" actId="20577"/>
        <pc:sldMkLst>
          <pc:docMk/>
          <pc:sldMk cId="630305377" sldId="267"/>
        </pc:sldMkLst>
        <pc:spChg chg="mod">
          <ac:chgData name="Julien Faixo" userId="S::julien@faixo.me::3a1f32a5-f299-40d5-afb3-bc8d77e6082b" providerId="AD" clId="Web-{E9FC73B7-672B-10AD-8253-7CD1B67027D3}" dt="2022-05-05T10:29:49.464" v="37" actId="20577"/>
          <ac:spMkLst>
            <pc:docMk/>
            <pc:sldMk cId="630305377" sldId="267"/>
            <ac:spMk id="7" creationId="{1C5E73DB-5253-9C38-5565-466D2D3796B5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51.683" v="38" actId="20577"/>
        <pc:sldMkLst>
          <pc:docMk/>
          <pc:sldMk cId="3055388981" sldId="269"/>
        </pc:sldMkLst>
        <pc:spChg chg="mod">
          <ac:chgData name="Julien Faixo" userId="S::julien@faixo.me::3a1f32a5-f299-40d5-afb3-bc8d77e6082b" providerId="AD" clId="Web-{E9FC73B7-672B-10AD-8253-7CD1B67027D3}" dt="2022-05-05T10:29:51.683" v="38" actId="20577"/>
          <ac:spMkLst>
            <pc:docMk/>
            <pc:sldMk cId="3055388981" sldId="269"/>
            <ac:spMk id="18" creationId="{F418620A-2EC1-13DA-FB01-D8E650097F7A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00.745" v="43" actId="20577"/>
        <pc:sldMkLst>
          <pc:docMk/>
          <pc:sldMk cId="2437326348" sldId="270"/>
        </pc:sldMkLst>
        <pc:spChg chg="mod">
          <ac:chgData name="Julien Faixo" userId="S::julien@faixo.me::3a1f32a5-f299-40d5-afb3-bc8d77e6082b" providerId="AD" clId="Web-{E9FC73B7-672B-10AD-8253-7CD1B67027D3}" dt="2022-05-05T10:30:00.745" v="43" actId="20577"/>
          <ac:spMkLst>
            <pc:docMk/>
            <pc:sldMk cId="2437326348" sldId="270"/>
            <ac:spMk id="5" creationId="{AAF5B1CB-ABCF-95D2-AB91-0C5307745CCB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28.324" v="55" actId="20577"/>
        <pc:sldMkLst>
          <pc:docMk/>
          <pc:sldMk cId="2395692308" sldId="271"/>
        </pc:sldMkLst>
        <pc:spChg chg="mod">
          <ac:chgData name="Julien Faixo" userId="S::julien@faixo.me::3a1f32a5-f299-40d5-afb3-bc8d77e6082b" providerId="AD" clId="Web-{E9FC73B7-672B-10AD-8253-7CD1B67027D3}" dt="2022-05-05T10:30:28.324" v="55" actId="20577"/>
          <ac:spMkLst>
            <pc:docMk/>
            <pc:sldMk cId="2395692308" sldId="271"/>
            <ac:spMk id="5" creationId="{75B47E12-D244-5C03-7C02-0193B337CF17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8:55.118" v="4" actId="20577"/>
        <pc:sldMkLst>
          <pc:docMk/>
          <pc:sldMk cId="1590597837" sldId="273"/>
        </pc:sldMkLst>
        <pc:spChg chg="mod">
          <ac:chgData name="Julien Faixo" userId="S::julien@faixo.me::3a1f32a5-f299-40d5-afb3-bc8d77e6082b" providerId="AD" clId="Web-{E9FC73B7-672B-10AD-8253-7CD1B67027D3}" dt="2022-05-05T10:28:55.118" v="4" actId="20577"/>
          <ac:spMkLst>
            <pc:docMk/>
            <pc:sldMk cId="1590597837" sldId="273"/>
            <ac:spMk id="4" creationId="{2A46BCED-70BE-26AE-E46D-275B0719B4BF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54.823" v="39" actId="20577"/>
        <pc:sldMkLst>
          <pc:docMk/>
          <pc:sldMk cId="2732304607" sldId="274"/>
        </pc:sldMkLst>
        <pc:spChg chg="mod">
          <ac:chgData name="Julien Faixo" userId="S::julien@faixo.me::3a1f32a5-f299-40d5-afb3-bc8d77e6082b" providerId="AD" clId="Web-{E9FC73B7-672B-10AD-8253-7CD1B67027D3}" dt="2022-05-05T10:29:54.823" v="39" actId="20577"/>
          <ac:spMkLst>
            <pc:docMk/>
            <pc:sldMk cId="2732304607" sldId="274"/>
            <ac:spMk id="22" creationId="{34228F16-3964-0240-8B6B-FE6FE582C17B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31.231" v="56" actId="20577"/>
        <pc:sldMkLst>
          <pc:docMk/>
          <pc:sldMk cId="4085660475" sldId="275"/>
        </pc:sldMkLst>
        <pc:spChg chg="mod">
          <ac:chgData name="Julien Faixo" userId="S::julien@faixo.me::3a1f32a5-f299-40d5-afb3-bc8d77e6082b" providerId="AD" clId="Web-{E9FC73B7-672B-10AD-8253-7CD1B67027D3}" dt="2022-05-05T10:30:31.231" v="56" actId="20577"/>
          <ac:spMkLst>
            <pc:docMk/>
            <pc:sldMk cId="4085660475" sldId="275"/>
            <ac:spMk id="4" creationId="{FC194DD2-A1ED-D17C-23AF-25720BED2E20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25.308" v="54" actId="20577"/>
        <pc:sldMkLst>
          <pc:docMk/>
          <pc:sldMk cId="1486392886" sldId="277"/>
        </pc:sldMkLst>
        <pc:spChg chg="mod">
          <ac:chgData name="Julien Faixo" userId="S::julien@faixo.me::3a1f32a5-f299-40d5-afb3-bc8d77e6082b" providerId="AD" clId="Web-{E9FC73B7-672B-10AD-8253-7CD1B67027D3}" dt="2022-05-05T10:30:25.308" v="54" actId="20577"/>
          <ac:spMkLst>
            <pc:docMk/>
            <pc:sldMk cId="1486392886" sldId="277"/>
            <ac:spMk id="7" creationId="{81499FE7-5A6E-36CF-C72A-E778A7431F21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09.121" v="48" actId="20577"/>
        <pc:sldMkLst>
          <pc:docMk/>
          <pc:sldMk cId="4005854088" sldId="278"/>
        </pc:sldMkLst>
        <pc:spChg chg="mod">
          <ac:chgData name="Julien Faixo" userId="S::julien@faixo.me::3a1f32a5-f299-40d5-afb3-bc8d77e6082b" providerId="AD" clId="Web-{E9FC73B7-672B-10AD-8253-7CD1B67027D3}" dt="2022-05-05T10:30:09.121" v="48" actId="20577"/>
          <ac:spMkLst>
            <pc:docMk/>
            <pc:sldMk cId="4005854088" sldId="278"/>
            <ac:spMk id="4" creationId="{54269399-3B15-99A5-68DB-6CABA067AE4A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58.339" v="41" actId="20577"/>
        <pc:sldMkLst>
          <pc:docMk/>
          <pc:sldMk cId="1198587452" sldId="279"/>
        </pc:sldMkLst>
        <pc:spChg chg="mod">
          <ac:chgData name="Julien Faixo" userId="S::julien@faixo.me::3a1f32a5-f299-40d5-afb3-bc8d77e6082b" providerId="AD" clId="Web-{E9FC73B7-672B-10AD-8253-7CD1B67027D3}" dt="2022-05-05T10:29:58.339" v="41" actId="20577"/>
          <ac:spMkLst>
            <pc:docMk/>
            <pc:sldMk cId="1198587452" sldId="279"/>
            <ac:spMk id="4" creationId="{A9FC97DC-E371-84FD-CB6B-6F8462C18680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34.621" v="57" actId="20577"/>
        <pc:sldMkLst>
          <pc:docMk/>
          <pc:sldMk cId="865297324" sldId="280"/>
        </pc:sldMkLst>
        <pc:spChg chg="mod">
          <ac:chgData name="Julien Faixo" userId="S::julien@faixo.me::3a1f32a5-f299-40d5-afb3-bc8d77e6082b" providerId="AD" clId="Web-{E9FC73B7-672B-10AD-8253-7CD1B67027D3}" dt="2022-05-05T10:30:34.621" v="57" actId="20577"/>
          <ac:spMkLst>
            <pc:docMk/>
            <pc:sldMk cId="865297324" sldId="280"/>
            <ac:spMk id="9" creationId="{82F150F4-8F15-5A65-7A82-C30C373860FC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40.434" v="60" actId="20577"/>
        <pc:sldMkLst>
          <pc:docMk/>
          <pc:sldMk cId="888710163" sldId="283"/>
        </pc:sldMkLst>
        <pc:spChg chg="mod">
          <ac:chgData name="Julien Faixo" userId="S::julien@faixo.me::3a1f32a5-f299-40d5-afb3-bc8d77e6082b" providerId="AD" clId="Web-{E9FC73B7-672B-10AD-8253-7CD1B67027D3}" dt="2022-05-05T10:30:40.434" v="60" actId="20577"/>
          <ac:spMkLst>
            <pc:docMk/>
            <pc:sldMk cId="888710163" sldId="283"/>
            <ac:spMk id="9" creationId="{470D8D50-FCB4-8E81-49E5-D5AC7E4DF5D0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22.418" v="53" actId="20577"/>
        <pc:sldMkLst>
          <pc:docMk/>
          <pc:sldMk cId="980886744" sldId="284"/>
        </pc:sldMkLst>
        <pc:spChg chg="mod">
          <ac:chgData name="Julien Faixo" userId="S::julien@faixo.me::3a1f32a5-f299-40d5-afb3-bc8d77e6082b" providerId="AD" clId="Web-{E9FC73B7-672B-10AD-8253-7CD1B67027D3}" dt="2022-05-05T10:30:22.418" v="53" actId="20577"/>
          <ac:spMkLst>
            <pc:docMk/>
            <pc:sldMk cId="980886744" sldId="284"/>
            <ac:spMk id="4" creationId="{3228C04B-C73F-E30B-2382-E0D6C487D0A9}"/>
          </ac:spMkLst>
        </pc:spChg>
      </pc:sldChg>
      <pc:sldChg chg="modSp modNotes">
        <pc:chgData name="Julien Faixo" userId="S::julien@faixo.me::3a1f32a5-f299-40d5-afb3-bc8d77e6082b" providerId="AD" clId="Web-{E9FC73B7-672B-10AD-8253-7CD1B67027D3}" dt="2022-05-05T10:36:47.335" v="66"/>
        <pc:sldMkLst>
          <pc:docMk/>
          <pc:sldMk cId="1718035173" sldId="285"/>
        </pc:sldMkLst>
        <pc:spChg chg="mod">
          <ac:chgData name="Julien Faixo" userId="S::julien@faixo.me::3a1f32a5-f299-40d5-afb3-bc8d77e6082b" providerId="AD" clId="Web-{E9FC73B7-672B-10AD-8253-7CD1B67027D3}" dt="2022-05-05T10:30:11.714" v="49" actId="20577"/>
          <ac:spMkLst>
            <pc:docMk/>
            <pc:sldMk cId="1718035173" sldId="285"/>
            <ac:spMk id="4" creationId="{63CE427A-27EA-E29B-EB77-93B62CE45B1F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06.667" v="46" actId="20577"/>
        <pc:sldMkLst>
          <pc:docMk/>
          <pc:sldMk cId="2045699593" sldId="286"/>
        </pc:sldMkLst>
        <pc:spChg chg="mod">
          <ac:chgData name="Julien Faixo" userId="S::julien@faixo.me::3a1f32a5-f299-40d5-afb3-bc8d77e6082b" providerId="AD" clId="Web-{E9FC73B7-672B-10AD-8253-7CD1B67027D3}" dt="2022-05-05T10:30:06.667" v="46" actId="20577"/>
          <ac:spMkLst>
            <pc:docMk/>
            <pc:sldMk cId="2045699593" sldId="286"/>
            <ac:spMk id="4" creationId="{C444E38D-C341-B856-0FF2-63110B0F76F3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37.528" v="59" actId="20577"/>
        <pc:sldMkLst>
          <pc:docMk/>
          <pc:sldMk cId="1172254384" sldId="289"/>
        </pc:sldMkLst>
        <pc:spChg chg="mod">
          <ac:chgData name="Julien Faixo" userId="S::julien@faixo.me::3a1f32a5-f299-40d5-afb3-bc8d77e6082b" providerId="AD" clId="Web-{E9FC73B7-672B-10AD-8253-7CD1B67027D3}" dt="2022-05-05T10:30:37.528" v="59" actId="20577"/>
          <ac:spMkLst>
            <pc:docMk/>
            <pc:sldMk cId="1172254384" sldId="289"/>
            <ac:spMk id="7" creationId="{1750DA30-5038-58BA-1B8C-AA8FEE94D030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02.995" v="44" actId="20577"/>
        <pc:sldMkLst>
          <pc:docMk/>
          <pc:sldMk cId="1899086497" sldId="290"/>
        </pc:sldMkLst>
        <pc:spChg chg="mod">
          <ac:chgData name="Julien Faixo" userId="S::julien@faixo.me::3a1f32a5-f299-40d5-afb3-bc8d77e6082b" providerId="AD" clId="Web-{E9FC73B7-672B-10AD-8253-7CD1B67027D3}" dt="2022-05-05T10:30:02.995" v="44" actId="20577"/>
          <ac:spMkLst>
            <pc:docMk/>
            <pc:sldMk cId="1899086497" sldId="290"/>
            <ac:spMk id="5" creationId="{86898EE2-A8A4-242F-A4EC-882A6665E6B9}"/>
          </ac:spMkLst>
        </pc:spChg>
      </pc:sldChg>
      <pc:sldChg chg="modSp modNotes">
        <pc:chgData name="Julien Faixo" userId="S::julien@faixo.me::3a1f32a5-f299-40d5-afb3-bc8d77e6082b" providerId="AD" clId="Web-{E9FC73B7-672B-10AD-8253-7CD1B67027D3}" dt="2022-05-05T10:36:44.147" v="65"/>
        <pc:sldMkLst>
          <pc:docMk/>
          <pc:sldMk cId="309589885" sldId="292"/>
        </pc:sldMkLst>
        <pc:spChg chg="mod">
          <ac:chgData name="Julien Faixo" userId="S::julien@faixo.me::3a1f32a5-f299-40d5-afb3-bc8d77e6082b" providerId="AD" clId="Web-{E9FC73B7-672B-10AD-8253-7CD1B67027D3}" dt="2022-05-05T10:30:16.043" v="50" actId="20577"/>
          <ac:spMkLst>
            <pc:docMk/>
            <pc:sldMk cId="309589885" sldId="292"/>
            <ac:spMk id="4" creationId="{C4D52F4E-7184-8479-C4AD-A1CC9B88AC62}"/>
          </ac:spMkLst>
        </pc:spChg>
      </pc:sldChg>
      <pc:sldChg chg="modSp modNotes">
        <pc:chgData name="Julien Faixo" userId="S::julien@faixo.me::3a1f32a5-f299-40d5-afb3-bc8d77e6082b" providerId="AD" clId="Web-{E9FC73B7-672B-10AD-8253-7CD1B67027D3}" dt="2022-05-05T10:36:40.991" v="64"/>
        <pc:sldMkLst>
          <pc:docMk/>
          <pc:sldMk cId="987086881" sldId="293"/>
        </pc:sldMkLst>
        <pc:spChg chg="mod">
          <ac:chgData name="Julien Faixo" userId="S::julien@faixo.me::3a1f32a5-f299-40d5-afb3-bc8d77e6082b" providerId="AD" clId="Web-{E9FC73B7-672B-10AD-8253-7CD1B67027D3}" dt="2022-05-05T10:30:19.949" v="52" actId="20577"/>
          <ac:spMkLst>
            <pc:docMk/>
            <pc:sldMk cId="987086881" sldId="293"/>
            <ac:spMk id="4" creationId="{212A3AF9-E8CE-F5B6-EE13-237E2A0450F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Mean RPS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Feuil1!$A$2:$A$7</c:f>
              <c:strCache>
                <c:ptCount val="6"/>
                <c:pt idx="0">
                  <c:v>Node + Express</c:v>
                </c:pt>
                <c:pt idx="1">
                  <c:v>Node + Express clustered</c:v>
                </c:pt>
                <c:pt idx="2">
                  <c:v>Node + Fastify</c:v>
                </c:pt>
                <c:pt idx="3">
                  <c:v>Node + Fastify clustered</c:v>
                </c:pt>
                <c:pt idx="4">
                  <c:v>Java + Vert.x</c:v>
                </c:pt>
                <c:pt idx="5">
                  <c:v>Rust + Actix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1674</c:v>
                </c:pt>
                <c:pt idx="1">
                  <c:v>3241</c:v>
                </c:pt>
                <c:pt idx="2">
                  <c:v>9278</c:v>
                </c:pt>
                <c:pt idx="3">
                  <c:v>11513</c:v>
                </c:pt>
                <c:pt idx="4">
                  <c:v>70550</c:v>
                </c:pt>
                <c:pt idx="5">
                  <c:v>75347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4-4D12-8F33-4BFE89722A1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63205048"/>
        <c:axId val="863205376"/>
      </c:barChart>
      <c:catAx>
        <c:axId val="863205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05376"/>
        <c:crosses val="autoZero"/>
        <c:auto val="1"/>
        <c:lblAlgn val="ctr"/>
        <c:lblOffset val="100"/>
        <c:noMultiLvlLbl val="0"/>
      </c:catAx>
      <c:valAx>
        <c:axId val="86320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05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RPS For 1W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Feuil1!$A$2:$A$7</c:f>
              <c:strCache>
                <c:ptCount val="6"/>
                <c:pt idx="0">
                  <c:v>Node + Express</c:v>
                </c:pt>
                <c:pt idx="1">
                  <c:v>Node + Express clustered</c:v>
                </c:pt>
                <c:pt idx="2">
                  <c:v>Node + Fastify</c:v>
                </c:pt>
                <c:pt idx="3">
                  <c:v>Node + Fastify clustered</c:v>
                </c:pt>
                <c:pt idx="4">
                  <c:v>Java + Vert.x</c:v>
                </c:pt>
                <c:pt idx="5">
                  <c:v>Rust + Actix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345</c:v>
                </c:pt>
                <c:pt idx="1">
                  <c:v>576</c:v>
                </c:pt>
                <c:pt idx="2">
                  <c:v>1840</c:v>
                </c:pt>
                <c:pt idx="3">
                  <c:v>1984</c:v>
                </c:pt>
                <c:pt idx="4">
                  <c:v>11023</c:v>
                </c:pt>
                <c:pt idx="5">
                  <c:v>11773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4-4D12-8F33-4BFE89722A1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63205048"/>
        <c:axId val="863205376"/>
      </c:barChart>
      <c:catAx>
        <c:axId val="863205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05376"/>
        <c:crosses val="autoZero"/>
        <c:auto val="1"/>
        <c:lblAlgn val="ctr"/>
        <c:lblOffset val="100"/>
        <c:noMultiLvlLbl val="0"/>
      </c:catAx>
      <c:valAx>
        <c:axId val="86320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05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Normalized results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Feuil1!$A$2:$A$7</c:f>
              <c:strCache>
                <c:ptCount val="6"/>
                <c:pt idx="0">
                  <c:v>Node + Express</c:v>
                </c:pt>
                <c:pt idx="1">
                  <c:v>Node + Express clustered</c:v>
                </c:pt>
                <c:pt idx="2">
                  <c:v>Node + Fastify</c:v>
                </c:pt>
                <c:pt idx="3">
                  <c:v>Node + Fastify clustered</c:v>
                </c:pt>
                <c:pt idx="4">
                  <c:v>Java + Vert.x</c:v>
                </c:pt>
                <c:pt idx="5">
                  <c:v>Rust + Actix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45.01</c:v>
                </c:pt>
                <c:pt idx="1">
                  <c:v>23.25</c:v>
                </c:pt>
                <c:pt idx="2">
                  <c:v>8.1199999999999992</c:v>
                </c:pt>
                <c:pt idx="3">
                  <c:v>6.78</c:v>
                </c:pt>
                <c:pt idx="4">
                  <c:v>1.07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4-4D12-8F33-4BFE89722A1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63205048"/>
        <c:axId val="863205376"/>
      </c:barChart>
      <c:catAx>
        <c:axId val="863205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05376"/>
        <c:crosses val="autoZero"/>
        <c:auto val="1"/>
        <c:lblAlgn val="ctr"/>
        <c:lblOffset val="100"/>
        <c:noMultiLvlLbl val="0"/>
      </c:catAx>
      <c:valAx>
        <c:axId val="86320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205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75164-FD4D-4034-A650-46DE39E293FD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D5F23-2EBF-4332-89D8-70818F2D9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437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Introduction du sujet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32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Standalone: lots of nice features (scheduling, power throttling, small web server, integrations, cloud...)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46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68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57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678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504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premier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niveau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d’analyse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utilisateur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»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responsables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impacts pour</a:t>
            </a:r>
            <a:br>
              <a:rPr lang="en-GB" dirty="0"/>
            </a:b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(entre 63,6% et 92% des impacts),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suivi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centres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respectivement</a:t>
            </a:r>
            <a:br>
              <a:rPr lang="en-GB" dirty="0"/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4% et 22,3%, et entre 2% et 14 %).</a:t>
            </a:r>
            <a:br>
              <a:rPr lang="en-GB" dirty="0"/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second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niveau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distribution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d’impact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phases du cycle de vie (fabrication, distribution,</a:t>
            </a:r>
            <a:br>
              <a:rPr lang="en-GB" dirty="0"/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utilisation et fin de vie).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résultats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phase de fabrication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d’impact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les</a:t>
            </a:r>
            <a:br>
              <a:rPr lang="en-GB" dirty="0"/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trois tiers,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suivi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phase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d’utilisation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l’importance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politiques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durée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d’usage</a:t>
            </a:r>
            <a:br>
              <a:rPr lang="en-GB" dirty="0"/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équipements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numériques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travers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durabilité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réemploi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reconditionnement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l’économie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</a:t>
            </a:r>
            <a:br>
              <a:rPr lang="en-GB" dirty="0"/>
            </a:b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reparation</a:t>
            </a: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l’utilisation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les impacts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viennent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majoritairement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consommation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d’électricité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320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Entre 60% et 80% des vulnérabilités sont dues a des problèmes de memory </a:t>
            </a:r>
            <a:r>
              <a:rPr lang="fr-FR" err="1"/>
              <a:t>safety</a:t>
            </a:r>
            <a:endParaRPr lang="fr-FR"/>
          </a:p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07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82A8A6-2864-47F2-88E8-2969DF2A7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888418-5CE9-41AC-A727-450083F35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BD6B55-9340-4FBC-A784-933A8D55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4B00D9-1070-43E5-802E-2E1401BF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0B9146-5F20-4AA7-8CA6-D63949B6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13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9F26-8AAC-4322-B4E5-A6B89E47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C0284B-266C-4F52-B0DE-0A1DFAB44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519C74-B937-482E-9DFF-73C5BD68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8BAE47-15A9-44C7-9535-B0512EA3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64B6B0-3D31-43BA-BBCD-204FCE40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75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2AA6DCD-E987-44E5-98F6-2F02E2255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E9EFBD-BB4A-49D5-9DAF-12DB38DD6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9F685D-BDDD-4829-82F5-157369F8A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F8E14C-0C1E-4C6F-9124-A655B9F1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567033-2B3E-48F7-967A-09975D79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55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BCBE-B3C6-45FF-878B-9564B9FB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4BD0-1AC6-457A-A5A0-3A145D545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8D979C-B41F-4EBB-AE79-D533B4C0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9F9416-71AB-4755-BD9E-E275E145E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EE5144-5059-45A0-935D-5783B7D87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66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9BC71-78F2-4CA7-BAE6-E5496AAA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93EBE9-8187-49A4-BE7A-0423C0DB6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176C3A-D540-4BDE-8521-0569DED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43CF1D-2F04-4529-AA6D-1B6F3050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B82E5D-54C1-4D84-B188-BB727ACF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241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73DB5-71DD-4051-9D62-6DACC7B1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619436-CF67-4516-868C-6C8771690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B8E9D2-2D58-4AAA-82E4-452CC315C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070CA2-73E7-4330-B690-E37C0621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8E8D0A-DB86-475E-A559-295C506A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58AEE8-6617-46B8-B3E3-F8AFE55B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94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924524-2C38-4605-8EBC-6F4F18D0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EBB72-D50A-4463-8DB8-B779E286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E71FAE-2488-4C7B-BCBF-7B86D979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E652866-DD7D-4522-ABB7-7355066A6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A9FB26-DB90-4D82-8688-C076FC29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1D33B4-91CB-4C73-A105-B334C2BC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E896E89-D496-437F-A87E-29C44ECB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7ED5FA4-1033-46BD-88A5-525BBA40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17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C42A3-B5A5-4376-9076-8DB5CB05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35F3E33-3E48-4963-A771-FC60C405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3CBAC05-7BDA-4788-8C4D-698A8182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69CD81-E1D9-4A81-80FD-F94F9A08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3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B74A0F-CF99-4FF7-84E5-D0ADFE42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974AEA-5088-4931-8D0A-54FD2242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35625A-EC9A-4463-8256-882A8311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0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79EB1-A49A-4B22-A6B4-CB538762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622C65-D678-4FA0-A750-432610D82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D6DBA3-F0AA-4C59-A6E1-760E5501A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89A589-628D-46B2-9072-315F63A5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41B848-C5E5-4DED-AB45-9B377AA5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1589E7-F155-45F7-9DC3-590F06DF0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67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258A4-92BA-42C7-A07A-9A958F1B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932AB19-E804-4060-B1BA-F810F5926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A7F909-5F17-404A-8BB6-EA3498FE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AFC458-C02C-4D1E-AA03-501A276E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063BD6-BB2C-4118-A0A4-6BE48186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446CCF-9725-498A-AAD7-E7AC20BB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57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125770-78FF-451F-ADCF-44EEA247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09F0FE-427A-455E-9EC0-F0EB2DCA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874E93-A940-4794-9417-0A3907439C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B6E1D-4513-44E5-B6A3-D5AA06ED2936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960FED-7974-46AF-BAF0-72870FE5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17C6C1-945D-470B-94BA-23F9C9D88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45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freebsd.org/~lstewart/articles/cpumemory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merama.com/tech/803201-mesurer-le-co2-selon-les-gigaoctets-consommes-lidee-qui-consterne-le-secteur-du-numerique.html" TargetMode="External"/><Relationship Id="rId2" Type="http://schemas.openxmlformats.org/officeDocument/2006/relationships/hyperlink" Target="https://people.freebsd.org/~lstewart/articles/cpumemory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reenlab.di.uminho.pt/wp-content/uploads/2017/09/paperSLE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ep.fr/uploads/tx_gspublication/etude-numerique-environnement-ademe-arcep-volet02-synthese_janv2022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iscord.com/blog/why-discord-is-switching-from-go-to-ru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edium.com/tenable-techblog/optimizing-700-cpus-away-with-rust-dc7a000dbdb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erthanli.m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90E755-D261-4952-8BD3-B43EDAE1D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188" y="1122363"/>
            <a:ext cx="7728146" cy="2387600"/>
          </a:xfrm>
          <a:effectLst/>
        </p:spPr>
        <p:txBody>
          <a:bodyPr anchor="t">
            <a:normAutofit fontScale="90000"/>
          </a:bodyPr>
          <a:lstStyle/>
          <a:p>
            <a:pPr algn="l"/>
            <a:r>
              <a:rPr lang="en-US">
                <a:latin typeface="Alfa Slab One" panose="00000500000000000000" pitchFamily="2" charset="0"/>
              </a:rPr>
              <a:t>Rescuing penguins with Rust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9AA0B2-374B-4D23-B0AA-C1C6AD243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188" y="3602038"/>
            <a:ext cx="998981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800" dirty="0">
              <a:latin typeface="Fira Sans" panose="020B0503050000020004" pitchFamily="34" charset="0"/>
            </a:endParaRPr>
          </a:p>
          <a:p>
            <a:pPr algn="l"/>
            <a:endParaRPr lang="en-US" sz="2800" dirty="0">
              <a:latin typeface="Fira Sans" panose="020B0503050000020004" pitchFamily="34" charset="0"/>
            </a:endParaRPr>
          </a:p>
          <a:p>
            <a:pPr algn="l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By Julien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Faixo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 – May 2022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E2AAAF-1921-467D-90D4-D8D2698AF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36" y="626101"/>
            <a:ext cx="2629861" cy="2629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BD994A5-0272-4C03-BE00-B11127DDB298}"/>
              </a:ext>
            </a:extLst>
          </p:cNvPr>
          <p:cNvGrpSpPr/>
          <p:nvPr/>
        </p:nvGrpSpPr>
        <p:grpSpPr>
          <a:xfrm>
            <a:off x="9179751" y="1623060"/>
            <a:ext cx="2783314" cy="4441833"/>
            <a:chOff x="9189256" y="1941031"/>
            <a:chExt cx="2783314" cy="444183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5F31479-98F1-43BD-B8C4-EA87FCF56E88}"/>
                </a:ext>
              </a:extLst>
            </p:cNvPr>
            <p:cNvCxnSpPr>
              <a:cxnSpLocks/>
            </p:cNvCxnSpPr>
            <p:nvPr/>
          </p:nvCxnSpPr>
          <p:spPr>
            <a:xfrm>
              <a:off x="10580914" y="1941031"/>
              <a:ext cx="0" cy="1893302"/>
            </a:xfrm>
            <a:prstGeom prst="line">
              <a:avLst/>
            </a:prstGeom>
            <a:ln w="762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Image 6" descr="Une image contenant sombre, noir, lumière&#10;&#10;Description générée automatiquement">
              <a:extLst>
                <a:ext uri="{FF2B5EF4-FFF2-40B4-BE49-F238E27FC236}">
                  <a16:creationId xmlns:a16="http://schemas.microsoft.com/office/drawing/2014/main" id="{1A1BE3B7-13C2-472C-9863-98ECCDD7F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04739">
              <a:off x="9347311" y="3757605"/>
              <a:ext cx="2467204" cy="27833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45FC2F9A-D789-44C4-B0A7-D22AD15140C2}"/>
              </a:ext>
            </a:extLst>
          </p:cNvPr>
          <p:cNvSpPr/>
          <p:nvPr/>
        </p:nvSpPr>
        <p:spPr>
          <a:xfrm>
            <a:off x="-653497" y="5326821"/>
            <a:ext cx="13347985" cy="1702629"/>
          </a:xfrm>
          <a:custGeom>
            <a:avLst/>
            <a:gdLst>
              <a:gd name="connsiteX0" fmla="*/ 72472 w 13347985"/>
              <a:gd name="connsiteY0" fmla="*/ 1683579 h 1702629"/>
              <a:gd name="connsiteX1" fmla="*/ 81997 w 13347985"/>
              <a:gd name="connsiteY1" fmla="*/ 654879 h 1702629"/>
              <a:gd name="connsiteX2" fmla="*/ 901147 w 13347985"/>
              <a:gd name="connsiteY2" fmla="*/ 35754 h 1702629"/>
              <a:gd name="connsiteX3" fmla="*/ 1710772 w 13347985"/>
              <a:gd name="connsiteY3" fmla="*/ 683454 h 1702629"/>
              <a:gd name="connsiteX4" fmla="*/ 2653747 w 13347985"/>
              <a:gd name="connsiteY4" fmla="*/ 26229 h 1702629"/>
              <a:gd name="connsiteX5" fmla="*/ 3301447 w 13347985"/>
              <a:gd name="connsiteY5" fmla="*/ 683454 h 1702629"/>
              <a:gd name="connsiteX6" fmla="*/ 4044397 w 13347985"/>
              <a:gd name="connsiteY6" fmla="*/ 45279 h 1702629"/>
              <a:gd name="connsiteX7" fmla="*/ 4777822 w 13347985"/>
              <a:gd name="connsiteY7" fmla="*/ 645354 h 1702629"/>
              <a:gd name="connsiteX8" fmla="*/ 5616022 w 13347985"/>
              <a:gd name="connsiteY8" fmla="*/ 64329 h 1702629"/>
              <a:gd name="connsiteX9" fmla="*/ 6254197 w 13347985"/>
              <a:gd name="connsiteY9" fmla="*/ 645354 h 1702629"/>
              <a:gd name="connsiteX10" fmla="*/ 7149547 w 13347985"/>
              <a:gd name="connsiteY10" fmla="*/ 73854 h 1702629"/>
              <a:gd name="connsiteX11" fmla="*/ 7892497 w 13347985"/>
              <a:gd name="connsiteY11" fmla="*/ 626304 h 1702629"/>
              <a:gd name="connsiteX12" fmla="*/ 8673547 w 13347985"/>
              <a:gd name="connsiteY12" fmla="*/ 102429 h 1702629"/>
              <a:gd name="connsiteX13" fmla="*/ 9302197 w 13347985"/>
              <a:gd name="connsiteY13" fmla="*/ 654879 h 1702629"/>
              <a:gd name="connsiteX14" fmla="*/ 10045147 w 13347985"/>
              <a:gd name="connsiteY14" fmla="*/ 35754 h 1702629"/>
              <a:gd name="connsiteX15" fmla="*/ 10797622 w 13347985"/>
              <a:gd name="connsiteY15" fmla="*/ 635829 h 1702629"/>
              <a:gd name="connsiteX16" fmla="*/ 11626297 w 13347985"/>
              <a:gd name="connsiteY16" fmla="*/ 45279 h 1702629"/>
              <a:gd name="connsiteX17" fmla="*/ 12235897 w 13347985"/>
              <a:gd name="connsiteY17" fmla="*/ 635829 h 1702629"/>
              <a:gd name="connsiteX18" fmla="*/ 13131247 w 13347985"/>
              <a:gd name="connsiteY18" fmla="*/ 26229 h 1702629"/>
              <a:gd name="connsiteX19" fmla="*/ 13340797 w 13347985"/>
              <a:gd name="connsiteY19" fmla="*/ 1702629 h 170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347985" h="1702629">
                <a:moveTo>
                  <a:pt x="72472" y="1683579"/>
                </a:moveTo>
                <a:cubicBezTo>
                  <a:pt x="8178" y="1306547"/>
                  <a:pt x="-56116" y="929516"/>
                  <a:pt x="81997" y="654879"/>
                </a:cubicBezTo>
                <a:cubicBezTo>
                  <a:pt x="220110" y="380241"/>
                  <a:pt x="629685" y="30992"/>
                  <a:pt x="901147" y="35754"/>
                </a:cubicBezTo>
                <a:cubicBezTo>
                  <a:pt x="1172609" y="40516"/>
                  <a:pt x="1418672" y="685041"/>
                  <a:pt x="1710772" y="683454"/>
                </a:cubicBezTo>
                <a:cubicBezTo>
                  <a:pt x="2002872" y="681866"/>
                  <a:pt x="2388635" y="26229"/>
                  <a:pt x="2653747" y="26229"/>
                </a:cubicBezTo>
                <a:cubicBezTo>
                  <a:pt x="2918859" y="26229"/>
                  <a:pt x="3069672" y="680279"/>
                  <a:pt x="3301447" y="683454"/>
                </a:cubicBezTo>
                <a:cubicBezTo>
                  <a:pt x="3533222" y="686629"/>
                  <a:pt x="3798335" y="51629"/>
                  <a:pt x="4044397" y="45279"/>
                </a:cubicBezTo>
                <a:cubicBezTo>
                  <a:pt x="4290459" y="38929"/>
                  <a:pt x="4515885" y="642179"/>
                  <a:pt x="4777822" y="645354"/>
                </a:cubicBezTo>
                <a:cubicBezTo>
                  <a:pt x="5039759" y="648529"/>
                  <a:pt x="5369960" y="64329"/>
                  <a:pt x="5616022" y="64329"/>
                </a:cubicBezTo>
                <a:cubicBezTo>
                  <a:pt x="5862084" y="64329"/>
                  <a:pt x="5998610" y="643767"/>
                  <a:pt x="6254197" y="645354"/>
                </a:cubicBezTo>
                <a:cubicBezTo>
                  <a:pt x="6509784" y="646941"/>
                  <a:pt x="6876497" y="77029"/>
                  <a:pt x="7149547" y="73854"/>
                </a:cubicBezTo>
                <a:cubicBezTo>
                  <a:pt x="7422597" y="70679"/>
                  <a:pt x="7638497" y="621541"/>
                  <a:pt x="7892497" y="626304"/>
                </a:cubicBezTo>
                <a:cubicBezTo>
                  <a:pt x="8146497" y="631067"/>
                  <a:pt x="8438597" y="97667"/>
                  <a:pt x="8673547" y="102429"/>
                </a:cubicBezTo>
                <a:cubicBezTo>
                  <a:pt x="8908497" y="107191"/>
                  <a:pt x="9073597" y="665991"/>
                  <a:pt x="9302197" y="654879"/>
                </a:cubicBezTo>
                <a:cubicBezTo>
                  <a:pt x="9530797" y="643766"/>
                  <a:pt x="9795910" y="38929"/>
                  <a:pt x="10045147" y="35754"/>
                </a:cubicBezTo>
                <a:cubicBezTo>
                  <a:pt x="10294384" y="32579"/>
                  <a:pt x="10534097" y="634241"/>
                  <a:pt x="10797622" y="635829"/>
                </a:cubicBezTo>
                <a:cubicBezTo>
                  <a:pt x="11061147" y="637416"/>
                  <a:pt x="11386585" y="45279"/>
                  <a:pt x="11626297" y="45279"/>
                </a:cubicBezTo>
                <a:cubicBezTo>
                  <a:pt x="11866009" y="45279"/>
                  <a:pt x="11985072" y="639004"/>
                  <a:pt x="12235897" y="635829"/>
                </a:cubicBezTo>
                <a:cubicBezTo>
                  <a:pt x="12486722" y="632654"/>
                  <a:pt x="12947097" y="-151571"/>
                  <a:pt x="13131247" y="26229"/>
                </a:cubicBezTo>
                <a:cubicBezTo>
                  <a:pt x="13315397" y="204029"/>
                  <a:pt x="13369372" y="1405767"/>
                  <a:pt x="13340797" y="1702629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4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2.70833E-6 0.016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0.03203 -0.0006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C68687-E5B7-4D01-9E69-2F6A825D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make some measures !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C94E4B-4458-4D21-B428-83D15B7C0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19" y="1825625"/>
            <a:ext cx="395576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FC97DC-E371-84FD-CB6B-6F8462C18680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858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Some takeaways about power consumption</a:t>
            </a:r>
            <a:endParaRPr lang="en-US">
              <a:latin typeface="Alfa Slab One" panose="00000500000000000000" pitchFamily="2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0CB8AF-4C4C-488A-9130-C7073A2F5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CPU: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Depends on load of each core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Idle ~&gt; Halt until next interrupt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DVFS: Dynamic Voltage and Frequency Scaling</a:t>
            </a:r>
          </a:p>
          <a:p>
            <a:r>
              <a:rPr lang="en-US" dirty="0"/>
              <a:t>RAM: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 does not affect consumption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Memory cells keep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skrinking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so do their input voltage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DRAM Memory refresh have a huge impact 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  <a:endParaRPr lang="en-US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8EBAE8-508C-47C5-9F9D-DB74D69FEA95}"/>
              </a:ext>
            </a:extLst>
          </p:cNvPr>
          <p:cNvSpPr txBox="1"/>
          <p:nvPr/>
        </p:nvSpPr>
        <p:spPr>
          <a:xfrm>
            <a:off x="929640" y="6035040"/>
            <a:ext cx="894588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Every Programmer Should Know About Memory</a:t>
            </a:r>
            <a:br>
              <a:rPr lang="en-US" sz="1400" dirty="0"/>
            </a:br>
            <a:endParaRPr lang="en-GB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5B1CB-ABCF-95D2-AB91-0C5307745CCB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732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Some takeaways about power consumption</a:t>
            </a:r>
            <a:endParaRPr lang="en-US">
              <a:latin typeface="Alfa Slab One" panose="00000500000000000000" pitchFamily="2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0CB8AF-4C4C-488A-9130-C7073A2F5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CPU: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Depends on load of each core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Idle ~&gt; Halt until next interrupt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DVFS: Dynamic Voltage and Frequency Scaling</a:t>
            </a:r>
          </a:p>
          <a:p>
            <a:r>
              <a:rPr lang="en-US" dirty="0"/>
              <a:t>RAM: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 does not affect consumption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Memory cells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skrinking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so do their input voltage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DRAM Memory refresh have a huge impact 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  <a:endParaRPr lang="en-US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Network: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Constant consumption, no matter the load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Reducing your bandwidth consumption will have 0 effect on the network infrastructure power consumption 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8EBAE8-508C-47C5-9F9D-DB74D69FEA95}"/>
              </a:ext>
            </a:extLst>
          </p:cNvPr>
          <p:cNvSpPr txBox="1"/>
          <p:nvPr/>
        </p:nvSpPr>
        <p:spPr>
          <a:xfrm>
            <a:off x="929640" y="6035040"/>
            <a:ext cx="8945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[1] </a:t>
            </a:r>
            <a:r>
              <a:rPr lang="en-US" sz="140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Every Programmer Should Know About Memory</a:t>
            </a:r>
            <a:br>
              <a:rPr lang="en-US" sz="1400">
                <a:solidFill>
                  <a:srgbClr val="0563C1"/>
                </a:solidFill>
              </a:rPr>
            </a:br>
            <a:r>
              <a:rPr lang="en-US" sz="1400"/>
              <a:t>[2] </a:t>
            </a:r>
            <a:r>
              <a:rPr lang="en-GB" sz="1400" err="1">
                <a:hlinkClick r:id="rId3"/>
              </a:rPr>
              <a:t>Mesurer</a:t>
            </a:r>
            <a:r>
              <a:rPr lang="en-GB" sz="1400">
                <a:hlinkClick r:id="rId3"/>
              </a:rPr>
              <a:t> le CO2 </a:t>
            </a:r>
            <a:r>
              <a:rPr lang="en-GB" sz="1400" err="1">
                <a:hlinkClick r:id="rId3"/>
              </a:rPr>
              <a:t>selon</a:t>
            </a:r>
            <a:r>
              <a:rPr lang="en-GB" sz="1400">
                <a:hlinkClick r:id="rId3"/>
              </a:rPr>
              <a:t> les </a:t>
            </a:r>
            <a:r>
              <a:rPr lang="en-GB" sz="1400" err="1">
                <a:hlinkClick r:id="rId3"/>
              </a:rPr>
              <a:t>gigaoctets</a:t>
            </a:r>
            <a:r>
              <a:rPr lang="en-GB" sz="1400">
                <a:hlinkClick r:id="rId3"/>
              </a:rPr>
              <a:t> consommés : </a:t>
            </a:r>
            <a:r>
              <a:rPr lang="en-GB" sz="1400" err="1">
                <a:hlinkClick r:id="rId3"/>
              </a:rPr>
              <a:t>l’idée</a:t>
            </a:r>
            <a:r>
              <a:rPr lang="en-GB" sz="1400">
                <a:hlinkClick r:id="rId3"/>
              </a:rPr>
              <a:t> qui </a:t>
            </a:r>
            <a:r>
              <a:rPr lang="en-GB" sz="1400" err="1">
                <a:hlinkClick r:id="rId3"/>
              </a:rPr>
              <a:t>consterne</a:t>
            </a:r>
            <a:r>
              <a:rPr lang="en-GB" sz="1400">
                <a:hlinkClick r:id="rId3"/>
              </a:rPr>
              <a:t> le </a:t>
            </a:r>
            <a:r>
              <a:rPr lang="en-GB" sz="1400" err="1">
                <a:hlinkClick r:id="rId3"/>
              </a:rPr>
              <a:t>secteur</a:t>
            </a:r>
            <a:r>
              <a:rPr lang="en-GB" sz="1400">
                <a:hlinkClick r:id="rId3"/>
              </a:rPr>
              <a:t> du numérique</a:t>
            </a:r>
            <a:endParaRPr lang="en-GB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98EE2-A8A4-242F-A4EC-882A6665E6B9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89908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E6B0-E503-A7D2-AD88-B7934378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20078"/>
            <a:ext cx="10515600" cy="285273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>
                <a:ea typeface="+mj-lt"/>
                <a:cs typeface="+mj-lt"/>
              </a:rPr>
              <a:t>Let’s talk about technology footprints</a:t>
            </a:r>
            <a:endParaRPr lang="en-US"/>
          </a:p>
        </p:txBody>
      </p:sp>
      <p:pic>
        <p:nvPicPr>
          <p:cNvPr id="13" name="Graphique 11" descr="Empreintes de dinosaure avec un remplissage uni">
            <a:extLst>
              <a:ext uri="{FF2B5EF4-FFF2-40B4-BE49-F238E27FC236}">
                <a16:creationId xmlns:a16="http://schemas.microsoft.com/office/drawing/2014/main" id="{937A0BE1-1015-1D40-A76A-7B0F851A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11446343" y="4924696"/>
            <a:ext cx="1806144" cy="2233484"/>
          </a:xfrm>
          <a:prstGeom prst="rect">
            <a:avLst/>
          </a:prstGeom>
        </p:spPr>
      </p:pic>
      <p:pic>
        <p:nvPicPr>
          <p:cNvPr id="14" name="Graphique 11" descr="Empreintes de dinosaure avec un remplissage uni">
            <a:extLst>
              <a:ext uri="{FF2B5EF4-FFF2-40B4-BE49-F238E27FC236}">
                <a16:creationId xmlns:a16="http://schemas.microsoft.com/office/drawing/2014/main" id="{43AFD069-2798-CC40-8068-E697025BDF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9567820" y="5780120"/>
            <a:ext cx="1806144" cy="2233484"/>
          </a:xfrm>
          <a:prstGeom prst="rect">
            <a:avLst/>
          </a:prstGeom>
        </p:spPr>
      </p:pic>
      <p:pic>
        <p:nvPicPr>
          <p:cNvPr id="15" name="Graphique 11" descr="Empreintes de dinosaure avec un remplissage uni">
            <a:extLst>
              <a:ext uri="{FF2B5EF4-FFF2-40B4-BE49-F238E27FC236}">
                <a16:creationId xmlns:a16="http://schemas.microsoft.com/office/drawing/2014/main" id="{6FA7BE82-F50D-1043-801D-BD52F4FD0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9123344" y="3713435"/>
            <a:ext cx="1806144" cy="2233484"/>
          </a:xfrm>
          <a:prstGeom prst="rect">
            <a:avLst/>
          </a:prstGeom>
        </p:spPr>
      </p:pic>
      <p:pic>
        <p:nvPicPr>
          <p:cNvPr id="16" name="Graphique 11" descr="Empreintes de dinosaure avec un remplissage uni">
            <a:extLst>
              <a:ext uri="{FF2B5EF4-FFF2-40B4-BE49-F238E27FC236}">
                <a16:creationId xmlns:a16="http://schemas.microsoft.com/office/drawing/2014/main" id="{9F47B4A3-2D5A-1A48-BA0D-042A4158F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7295769" y="4746777"/>
            <a:ext cx="1806144" cy="2233484"/>
          </a:xfrm>
          <a:prstGeom prst="rect">
            <a:avLst/>
          </a:prstGeom>
        </p:spPr>
      </p:pic>
      <p:pic>
        <p:nvPicPr>
          <p:cNvPr id="17" name="Graphique 11" descr="Empreintes de dinosaure avec un remplissage uni">
            <a:extLst>
              <a:ext uri="{FF2B5EF4-FFF2-40B4-BE49-F238E27FC236}">
                <a16:creationId xmlns:a16="http://schemas.microsoft.com/office/drawing/2014/main" id="{0F0292D4-6A4B-1C4A-9EA0-C11783EF2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6762274" y="2825577"/>
            <a:ext cx="1806144" cy="2233484"/>
          </a:xfrm>
          <a:prstGeom prst="rect">
            <a:avLst/>
          </a:prstGeom>
        </p:spPr>
      </p:pic>
      <p:pic>
        <p:nvPicPr>
          <p:cNvPr id="18" name="Graphique 11" descr="Empreintes de dinosaure avec un remplissage uni">
            <a:extLst>
              <a:ext uri="{FF2B5EF4-FFF2-40B4-BE49-F238E27FC236}">
                <a16:creationId xmlns:a16="http://schemas.microsoft.com/office/drawing/2014/main" id="{8E89CAE6-330D-7B46-B771-D69FDD932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4972769" y="3985722"/>
            <a:ext cx="1806144" cy="2233484"/>
          </a:xfrm>
          <a:prstGeom prst="rect">
            <a:avLst/>
          </a:prstGeom>
        </p:spPr>
      </p:pic>
      <p:pic>
        <p:nvPicPr>
          <p:cNvPr id="19" name="Graphique 11" descr="Empreintes de dinosaure avec un remplissage uni">
            <a:extLst>
              <a:ext uri="{FF2B5EF4-FFF2-40B4-BE49-F238E27FC236}">
                <a16:creationId xmlns:a16="http://schemas.microsoft.com/office/drawing/2014/main" id="{5718560C-9B0F-A948-BEC8-EF41F736E1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4455901" y="1950249"/>
            <a:ext cx="1806144" cy="2233484"/>
          </a:xfrm>
          <a:prstGeom prst="rect">
            <a:avLst/>
          </a:prstGeom>
        </p:spPr>
      </p:pic>
      <p:pic>
        <p:nvPicPr>
          <p:cNvPr id="20" name="Graphique 11" descr="Empreintes de dinosaure avec un remplissage uni">
            <a:extLst>
              <a:ext uri="{FF2B5EF4-FFF2-40B4-BE49-F238E27FC236}">
                <a16:creationId xmlns:a16="http://schemas.microsoft.com/office/drawing/2014/main" id="{66631EB7-2135-964B-A1C3-09DB942EF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2420735" y="2984896"/>
            <a:ext cx="1806144" cy="2233484"/>
          </a:xfrm>
          <a:prstGeom prst="rect">
            <a:avLst/>
          </a:prstGeom>
        </p:spPr>
      </p:pic>
      <p:pic>
        <p:nvPicPr>
          <p:cNvPr id="21" name="Graphique 11" descr="Empreintes de dinosaure avec un remplissage uni">
            <a:extLst>
              <a:ext uri="{FF2B5EF4-FFF2-40B4-BE49-F238E27FC236}">
                <a16:creationId xmlns:a16="http://schemas.microsoft.com/office/drawing/2014/main" id="{BF92DF52-CB1D-AA40-90F7-76FB23D5A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1997297" y="1041101"/>
            <a:ext cx="1806144" cy="2233484"/>
          </a:xfrm>
          <a:prstGeom prst="rect">
            <a:avLst/>
          </a:prstGeom>
        </p:spPr>
      </p:pic>
      <p:pic>
        <p:nvPicPr>
          <p:cNvPr id="22" name="Graphique 11" descr="Empreintes de dinosaure avec un remplissage uni">
            <a:extLst>
              <a:ext uri="{FF2B5EF4-FFF2-40B4-BE49-F238E27FC236}">
                <a16:creationId xmlns:a16="http://schemas.microsoft.com/office/drawing/2014/main" id="{63B75252-797A-C247-B2A1-3B14EADBA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72186" y="1950248"/>
            <a:ext cx="1806144" cy="2233484"/>
          </a:xfrm>
          <a:prstGeom prst="rect">
            <a:avLst/>
          </a:prstGeom>
        </p:spPr>
      </p:pic>
      <p:pic>
        <p:nvPicPr>
          <p:cNvPr id="23" name="Graphique 11" descr="Empreintes de dinosaure avec un remplissage uni">
            <a:extLst>
              <a:ext uri="{FF2B5EF4-FFF2-40B4-BE49-F238E27FC236}">
                <a16:creationId xmlns:a16="http://schemas.microsoft.com/office/drawing/2014/main" id="{6BF353D3-4F49-4340-BBCA-17FFDD0A8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-361844" y="-37439"/>
            <a:ext cx="1806144" cy="22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3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BD1C5-3FE3-4136-9DFF-8DDA4FC8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dumb test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5866E-3BA4-4361-B35E-9BB2CE61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GET /?name=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world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Response: Hello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world</a:t>
            </a:r>
          </a:p>
          <a:p>
            <a:pPr lvl="1"/>
            <a:endParaRPr 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with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Node + Express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Node + Express clustered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Node +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Fastify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Node +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Fastify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clustered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Java +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Vert.x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(with Kotlin)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Rust + Actix</a:t>
            </a:r>
          </a:p>
          <a:p>
            <a:pPr lvl="1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4E38D-C341-B856-0FF2-63110B0F76F3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569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C68687-E5B7-4D01-9E69-2F6A825D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make some measures !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C94E4B-4458-4D21-B428-83D15B7C0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19" y="1825625"/>
            <a:ext cx="395576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69399-3B15-99A5-68DB-6CABA067AE4A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5854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6B98E-D334-45EB-A040-354C0E2C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87DB0DA3-60D8-4F4A-82CF-CEEFD6366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780295"/>
              </p:ext>
            </p:extLst>
          </p:nvPr>
        </p:nvGraphicFramePr>
        <p:xfrm>
          <a:off x="838200" y="1562100"/>
          <a:ext cx="10515600" cy="4614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3CE427A-27EA-E29B-EB77-93B62CE45B1F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18035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6B98E-D334-45EB-A040-354C0E2C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87DB0DA3-60D8-4F4A-82CF-CEEFD6366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93947"/>
              </p:ext>
            </p:extLst>
          </p:nvPr>
        </p:nvGraphicFramePr>
        <p:xfrm>
          <a:off x="838200" y="1562100"/>
          <a:ext cx="10515600" cy="4614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D52F4E-7184-8479-C4AD-A1CC9B88AC62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9589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6B98E-D334-45EB-A040-354C0E2C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87DB0DA3-60D8-4F4A-82CF-CEEFD6366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701866"/>
              </p:ext>
            </p:extLst>
          </p:nvPr>
        </p:nvGraphicFramePr>
        <p:xfrm>
          <a:off x="838200" y="1562100"/>
          <a:ext cx="10515600" cy="4614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12A3AF9-E8CE-F5B6-EE13-237E2A0450FC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086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FEC7-5616-06A7-BFA3-2FF2CE4C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takeaways about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21A46-6700-4B89-7EA0-63F55461F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Performance varies significantly across technologies</a:t>
            </a:r>
          </a:p>
          <a:p>
            <a:r>
              <a:rPr lang="en-US" dirty="0">
                <a:solidFill>
                  <a:srgbClr val="7F7F7F"/>
                </a:solidFill>
              </a:rPr>
              <a:t>In order to reach the same </a:t>
            </a:r>
            <a:r>
              <a:rPr lang="en-US">
                <a:solidFill>
                  <a:srgbClr val="7F7F7F"/>
                </a:solidFill>
              </a:rPr>
              <a:t>operational</a:t>
            </a:r>
            <a:r>
              <a:rPr lang="en-US" dirty="0">
                <a:solidFill>
                  <a:srgbClr val="7F7F7F"/>
                </a:solidFill>
              </a:rPr>
              <a:t> requirements, hardware requirements may be significantly higher</a:t>
            </a:r>
          </a:p>
          <a:p>
            <a:pPr lvl="1"/>
            <a:r>
              <a:rPr lang="en-US" dirty="0">
                <a:solidFill>
                  <a:srgbClr val="7F7F7F"/>
                </a:solidFill>
              </a:rPr>
              <a:t>More hardware to build</a:t>
            </a:r>
          </a:p>
          <a:p>
            <a:pPr lvl="1"/>
            <a:r>
              <a:rPr lang="en-US" dirty="0">
                <a:solidFill>
                  <a:srgbClr val="7F7F7F"/>
                </a:solidFill>
              </a:rPr>
              <a:t>More power consumption</a:t>
            </a:r>
          </a:p>
          <a:p>
            <a:r>
              <a:rPr lang="en-US" dirty="0">
                <a:solidFill>
                  <a:srgbClr val="7F7F7F"/>
                </a:solidFill>
              </a:rPr>
              <a:t>In a cloud context, you pay what you use</a:t>
            </a:r>
          </a:p>
          <a:p>
            <a:pPr lvl="1"/>
            <a:r>
              <a:rPr lang="en-US" dirty="0">
                <a:solidFill>
                  <a:srgbClr val="7F7F7F"/>
                </a:solidFill>
              </a:rPr>
              <a:t>Efforts regarding performance will probably result in cost reduction</a:t>
            </a:r>
            <a:endParaRPr lang="en-US" dirty="0"/>
          </a:p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8C04B-C73F-E30B-2382-E0D6C487D0A9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98088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0022-98DF-A2A1-3669-758994B1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68A1-245D-9C6A-5995-C740FD759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What really impacts power consumption ?</a:t>
            </a:r>
          </a:p>
          <a:p>
            <a:r>
              <a:rPr lang="en-US" dirty="0">
                <a:solidFill>
                  <a:srgbClr val="7F7F7F"/>
                </a:solidFill>
              </a:rPr>
              <a:t>Let’s talk about technology footprints</a:t>
            </a:r>
          </a:p>
          <a:p>
            <a:r>
              <a:rPr lang="en-US" dirty="0">
                <a:solidFill>
                  <a:srgbClr val="7F7F7F"/>
                </a:solidFill>
              </a:rPr>
              <a:t>What can we do for the penguins ?</a:t>
            </a:r>
          </a:p>
          <a:p>
            <a:r>
              <a:rPr lang="en-US" dirty="0">
                <a:solidFill>
                  <a:srgbClr val="7F7F7F"/>
                </a:solidFill>
              </a:rPr>
              <a:t>Rust to the rescue !</a:t>
            </a:r>
          </a:p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6BCED-70BE-26AE-E46D-275B0719B4BF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Rescuing penguins with Rust – Julien </a:t>
            </a:r>
            <a:r>
              <a:rPr lang="en-F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Faixo</a:t>
            </a:r>
          </a:p>
        </p:txBody>
      </p:sp>
    </p:spTree>
    <p:extLst>
      <p:ext uri="{BB962C8B-B14F-4D97-AF65-F5344CB8AC3E}">
        <p14:creationId xmlns:p14="http://schemas.microsoft.com/office/powerpoint/2010/main" val="1590597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BB5F-4267-B3BD-857C-0D0A4424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/>
                <a:cs typeface="Arial"/>
              </a:rPr>
              <a:t>Energy Efficiency across Programming Languages</a:t>
            </a:r>
            <a:endParaRPr lang="en-US">
              <a:latin typeface="Alfa Slab O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DF1C-754E-913A-259F-8B19ADFDA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3120" cy="4351338"/>
          </a:xfrm>
        </p:spPr>
        <p:txBody>
          <a:bodyPr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27 languages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 benchmarking problems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Energy, execution time and peak memory consumption measures</a:t>
            </a:r>
          </a:p>
        </p:txBody>
      </p:sp>
      <p:sp>
        <p:nvSpPr>
          <p:cNvPr id="4" name="ZoneTexte 2">
            <a:extLst>
              <a:ext uri="{FF2B5EF4-FFF2-40B4-BE49-F238E27FC236}">
                <a16:creationId xmlns:a16="http://schemas.microsoft.com/office/drawing/2014/main" id="{CE540BFA-8E61-4168-BC53-5C6297E9018E}"/>
              </a:ext>
            </a:extLst>
          </p:cNvPr>
          <p:cNvSpPr txBox="1"/>
          <p:nvPr/>
        </p:nvSpPr>
        <p:spPr>
          <a:xfrm>
            <a:off x="929640" y="6035040"/>
            <a:ext cx="894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>
                <a:hlinkClick r:id="rId2"/>
              </a:rPr>
              <a:t>Energy Efficiency across Programming Languages</a:t>
            </a:r>
            <a:endParaRPr lang="en-GB" sz="14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977D283-1670-43A7-9A20-9BC94B66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91" y="1690688"/>
            <a:ext cx="4428946" cy="5021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99FE7-5A6E-36CF-C72A-E778A7431F21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486392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E6B0-E503-A7D2-AD88-B7934378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20078"/>
            <a:ext cx="10515600" cy="285273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>
                <a:latin typeface="Alfa Slab One"/>
                <a:cs typeface="Calibri Light"/>
              </a:rPr>
              <a:t>What can we do for the penguins ?</a:t>
            </a:r>
            <a:endParaRPr lang="en-US" dirty="0">
              <a:latin typeface="Alfa Slab One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EC3130-CC3D-CD7F-89D3-8E7322D5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64" y="2438400"/>
            <a:ext cx="5352922" cy="385278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528FF3A-ACAA-473A-3E45-3B159D2E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6" y="2695197"/>
            <a:ext cx="4640035" cy="42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9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BF0A4-0586-4A80-9406-62A829CE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Environmental Impact of Digital Technology in France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6412AF-376F-46C8-81A5-482CFEA9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criteria included : End user devices have the biggest impacts (63,6% to 92%) , followed by data centers, and networks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Fabrication/distribution/usage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Fabrication have the biggest impact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Regarding usage, impacts mainly come from power consumption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ZoneTexte 2">
            <a:extLst>
              <a:ext uri="{FF2B5EF4-FFF2-40B4-BE49-F238E27FC236}">
                <a16:creationId xmlns:a16="http://schemas.microsoft.com/office/drawing/2014/main" id="{DE006558-3FD6-5D4E-A46D-3A8CF5221FE7}"/>
              </a:ext>
            </a:extLst>
          </p:cNvPr>
          <p:cNvSpPr txBox="1"/>
          <p:nvPr/>
        </p:nvSpPr>
        <p:spPr>
          <a:xfrm>
            <a:off x="929640" y="6035040"/>
            <a:ext cx="894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>
                <a:hlinkClick r:id="rId3"/>
              </a:rPr>
              <a:t>Evaluation de l’impact environnemental du numérique en France et </a:t>
            </a:r>
            <a:r>
              <a:rPr lang="en-US" sz="1400" err="1">
                <a:hlinkClick r:id="rId3"/>
              </a:rPr>
              <a:t>analyse</a:t>
            </a:r>
            <a:r>
              <a:rPr lang="en-US" sz="1400">
                <a:hlinkClick r:id="rId3"/>
              </a:rPr>
              <a:t> prospective</a:t>
            </a:r>
            <a:r>
              <a:rPr lang="en-US" sz="1400"/>
              <a:t>, </a:t>
            </a:r>
            <a:r>
              <a:rPr lang="en-US" sz="1400" err="1"/>
              <a:t>Arcep</a:t>
            </a:r>
            <a:endParaRPr lang="en-GB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47E12-D244-5C03-7C02-0193B337CF17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395692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D194-BA58-7F49-8A7A-7D3454ED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Some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358D1-867E-9548-A91E-8F2D3458F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 the renewal of equipment as much as possible</a:t>
            </a:r>
          </a:p>
          <a:p>
            <a:pPr lvl="1"/>
            <a:r>
              <a:rPr lang="en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Frontend: Prioritize User Experience</a:t>
            </a:r>
          </a:p>
          <a:p>
            <a:pPr lvl="1"/>
            <a:r>
              <a:rPr lang="en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Backend: Design for performance</a:t>
            </a:r>
          </a:p>
          <a:p>
            <a:endParaRPr lang="en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Increase computational density</a:t>
            </a:r>
          </a:p>
          <a:p>
            <a:pPr lvl="1"/>
            <a:r>
              <a:rPr lang="en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 resources usage </a:t>
            </a:r>
          </a:p>
          <a:p>
            <a:pPr lvl="1"/>
            <a:r>
              <a:rPr lang="en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Minimize resources consumption of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94DD2-A1ED-D17C-23AF-25720BED2E20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08566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81D43189-6802-4EA8-A684-A3E207017A22}"/>
              </a:ext>
            </a:extLst>
          </p:cNvPr>
          <p:cNvGrpSpPr/>
          <p:nvPr/>
        </p:nvGrpSpPr>
        <p:grpSpPr>
          <a:xfrm>
            <a:off x="0" y="1629769"/>
            <a:ext cx="14463170" cy="3862764"/>
            <a:chOff x="0" y="1629769"/>
            <a:chExt cx="14463170" cy="3862764"/>
          </a:xfrm>
        </p:grpSpPr>
        <p:pic>
          <p:nvPicPr>
            <p:cNvPr id="7" name="Image 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8C8D5353-ADB8-4339-B3CF-F6AC45131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7" t="32667" b="41111"/>
            <a:stretch/>
          </p:blipFill>
          <p:spPr>
            <a:xfrm>
              <a:off x="0" y="2645432"/>
              <a:ext cx="8086581" cy="1798320"/>
            </a:xfrm>
            <a:prstGeom prst="rect">
              <a:avLst/>
            </a:prstGeom>
          </p:spPr>
        </p:pic>
        <p:pic>
          <p:nvPicPr>
            <p:cNvPr id="5" name="Image 4" descr="Une image contenant texte, lampe, clipart, matériel&#10;&#10;Description générée automatiquement">
              <a:extLst>
                <a:ext uri="{FF2B5EF4-FFF2-40B4-BE49-F238E27FC236}">
                  <a16:creationId xmlns:a16="http://schemas.microsoft.com/office/drawing/2014/main" id="{B7DFC4B1-E522-454D-ADAB-6A08D057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937" y="1844915"/>
              <a:ext cx="10359233" cy="3647618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F914025-AD06-42D5-8E39-CC112904A7EA}"/>
                </a:ext>
              </a:extLst>
            </p:cNvPr>
            <p:cNvSpPr txBox="1"/>
            <p:nvPr/>
          </p:nvSpPr>
          <p:spPr>
            <a:xfrm>
              <a:off x="0" y="1629769"/>
              <a:ext cx="826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Rust to the rescue !</a:t>
              </a:r>
              <a:endParaRPr lang="en-US" sz="6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31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A262-E734-E263-E0FF-14518A98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optimization stories</a:t>
            </a:r>
            <a:endParaRPr lang="en-US" baseline="3000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D1A12DB-12EE-4DDE-9B2D-755768D7A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+mj-lt"/>
              </a:rPr>
              <a:t>Discord</a:t>
            </a:r>
          </a:p>
          <a:p>
            <a:pPr marL="0" indent="0">
              <a:buNone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Had latency spike issues due to Go Garbage Collector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596C15-AC9E-447F-B53E-1F56F2605737}"/>
              </a:ext>
            </a:extLst>
          </p:cNvPr>
          <p:cNvSpPr txBox="1"/>
          <p:nvPr/>
        </p:nvSpPr>
        <p:spPr>
          <a:xfrm>
            <a:off x="929640" y="6035040"/>
            <a:ext cx="8945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</a:t>
            </a:r>
            <a:r>
              <a:rPr lang="en-US" sz="1400" dirty="0">
                <a:hlinkClick r:id="rId2"/>
              </a:rPr>
              <a:t>https://discord.com/blog/why-discord-is-switching-from-go-to-rust</a:t>
            </a:r>
            <a:br>
              <a:rPr lang="en-US" sz="1400" dirty="0"/>
            </a:br>
            <a:endParaRPr lang="en-GB" sz="1400" dirty="0"/>
          </a:p>
        </p:txBody>
      </p:sp>
      <p:pic>
        <p:nvPicPr>
          <p:cNvPr id="11" name="Espace réservé du contenu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118CD2D7-ADBB-4C31-8D63-97A4EA5953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61" y="3305468"/>
            <a:ext cx="5870687" cy="2348275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6257D68-E458-4EC2-B60E-70FD5AE4636B}"/>
              </a:ext>
            </a:extLst>
          </p:cNvPr>
          <p:cNvSpPr txBox="1"/>
          <p:nvPr/>
        </p:nvSpPr>
        <p:spPr>
          <a:xfrm>
            <a:off x="4127956" y="5653743"/>
            <a:ext cx="59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09E2F5C-ABCE-4A8B-B55A-0DAF250F3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00" y="1273954"/>
            <a:ext cx="3767380" cy="446763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68F617A-8C8F-419D-A494-433DB6C0629E}"/>
              </a:ext>
            </a:extLst>
          </p:cNvPr>
          <p:cNvSpPr txBox="1"/>
          <p:nvPr/>
        </p:nvSpPr>
        <p:spPr>
          <a:xfrm>
            <a:off x="9327969" y="5721239"/>
            <a:ext cx="79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150F4-8F15-5A65-7A82-C30C373860FC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865297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A262-E734-E263-E0FF-14518A98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optimization stories</a:t>
            </a:r>
            <a:endParaRPr lang="en-US" baseline="3000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D1A12DB-12EE-4DDE-9B2D-755768D7A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75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+mj-lt"/>
              </a:rPr>
              <a:t>Tenable.io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Use a custom metrics filter in their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datadog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sidecar agent, originally written in Node. They had scalability issues with this filter, consuming more and more compute resource as their platform scale up.</a:t>
            </a:r>
          </a:p>
          <a:p>
            <a:pPr marL="0" indent="0">
              <a:buNone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Tenable rewrote it in Rust :</a:t>
            </a:r>
          </a:p>
          <a:p>
            <a:pPr>
              <a:buFontTx/>
              <a:buChar char="-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75% reduction in CPU</a:t>
            </a:r>
          </a:p>
          <a:p>
            <a:pPr>
              <a:buFontTx/>
              <a:buChar char="-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95% reduction in memory usage</a:t>
            </a:r>
          </a:p>
          <a:p>
            <a:pPr>
              <a:buFontTx/>
              <a:buChar char="-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50% faster</a:t>
            </a:r>
          </a:p>
          <a:p>
            <a:pPr>
              <a:buFontTx/>
              <a:buChar char="-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Raw save of 700 CPU and 300GB</a:t>
            </a:r>
          </a:p>
          <a:p>
            <a:pPr>
              <a:buFontTx/>
              <a:buChar char="-"/>
            </a:pP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596C15-AC9E-447F-B53E-1F56F2605737}"/>
              </a:ext>
            </a:extLst>
          </p:cNvPr>
          <p:cNvSpPr txBox="1"/>
          <p:nvPr/>
        </p:nvSpPr>
        <p:spPr>
          <a:xfrm>
            <a:off x="929640" y="6035040"/>
            <a:ext cx="894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 : </a:t>
            </a:r>
            <a:r>
              <a:rPr lang="en-US" sz="1400">
                <a:hlinkClick r:id="rId2"/>
              </a:rPr>
              <a:t>https://medium.com/tenable-techblog/optimizing-700-cpus-away-with-rust-dc7a000dbdb2</a:t>
            </a:r>
            <a:r>
              <a:rPr lang="en-US" sz="1400"/>
              <a:t> </a:t>
            </a:r>
            <a:endParaRPr lang="en-GB" sz="14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DAECA42-E8CA-4770-96A4-5F077A17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97" y="1362008"/>
            <a:ext cx="6225922" cy="23888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4A8A063-3C8C-4375-B27E-9E400BFF1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97" y="3700852"/>
            <a:ext cx="6225923" cy="2266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50DA30-5038-58BA-1B8C-AA8FEE94D030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2254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FC7D-41A9-B3C4-C6F0-4F5DA2EF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Rust is hard to master… but to me, it’s worth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61C3-435A-87B4-4ACD-D481C7BD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Rust is harder to learn because you have to understand what you do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But in the end, you have :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 deeper understanding and control of your software </a:t>
            </a:r>
            <a:r>
              <a:rPr lang="en-US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Uncompromising performance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Reliability : Memory safety, thread safety, a demanding compiler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Productivity : Modern language, a “friendly” compiler</a:t>
            </a:r>
          </a:p>
          <a:p>
            <a:pPr lvl="1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D8D50-FCB4-8E81-49E5-D5AC7E4DF5D0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  <p:sp>
        <p:nvSpPr>
          <p:cNvPr id="8" name="ZoneTexte 2">
            <a:extLst>
              <a:ext uri="{FF2B5EF4-FFF2-40B4-BE49-F238E27FC236}">
                <a16:creationId xmlns:a16="http://schemas.microsoft.com/office/drawing/2014/main" id="{219685D5-73A5-46B3-A809-A2CE7057D0FF}"/>
              </a:ext>
            </a:extLst>
          </p:cNvPr>
          <p:cNvSpPr txBox="1"/>
          <p:nvPr/>
        </p:nvSpPr>
        <p:spPr>
          <a:xfrm>
            <a:off x="929640" y="6035040"/>
            <a:ext cx="894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[1] If you want to go really deep: </a:t>
            </a:r>
            <a:r>
              <a:rPr lang="en-US" sz="1400">
                <a:hlinkClick r:id="rId3"/>
              </a:rPr>
              <a:t>https://fasterthanli.me/</a:t>
            </a:r>
            <a:r>
              <a:rPr lang="en-US" sz="1400"/>
              <a:t> </a:t>
            </a:r>
            <a:endParaRPr lang="en-GB" sz="140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02F7701-8CD1-48E9-889B-8A594BFF3586}"/>
              </a:ext>
            </a:extLst>
          </p:cNvPr>
          <p:cNvSpPr/>
          <p:nvPr/>
        </p:nvSpPr>
        <p:spPr>
          <a:xfrm>
            <a:off x="838200" y="5219700"/>
            <a:ext cx="7867650" cy="1171575"/>
          </a:xfrm>
          <a:prstGeom prst="roundRect">
            <a:avLst/>
          </a:prstGeom>
          <a:solidFill>
            <a:srgbClr val="037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Rust brings answers to two of the challenges of the decade : sustainable IT, and cybersecurity</a:t>
            </a:r>
          </a:p>
        </p:txBody>
      </p:sp>
      <p:pic>
        <p:nvPicPr>
          <p:cNvPr id="7" name="Image 6" descr="Une image contenant clipart, graphiques vectoriels&#10;&#10;Description générée automatiquement">
            <a:extLst>
              <a:ext uri="{FF2B5EF4-FFF2-40B4-BE49-F238E27FC236}">
                <a16:creationId xmlns:a16="http://schemas.microsoft.com/office/drawing/2014/main" id="{20A7AF78-CF0B-4DEB-BDE9-D9B6E39B0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63" y="4506532"/>
            <a:ext cx="3175724" cy="33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1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orange, poupée&#10;&#10;Description générée automatiquement">
            <a:extLst>
              <a:ext uri="{FF2B5EF4-FFF2-40B4-BE49-F238E27FC236}">
                <a16:creationId xmlns:a16="http://schemas.microsoft.com/office/drawing/2014/main" id="{CF0ACB44-257A-4947-AF5F-4EB360167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06" y="646285"/>
            <a:ext cx="8942837" cy="621171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FB451D4-4FBE-4B6C-9C5E-77140249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Thanks for them !</a:t>
            </a:r>
          </a:p>
        </p:txBody>
      </p:sp>
    </p:spTree>
    <p:extLst>
      <p:ext uri="{BB962C8B-B14F-4D97-AF65-F5344CB8AC3E}">
        <p14:creationId xmlns:p14="http://schemas.microsoft.com/office/powerpoint/2010/main" val="216481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67C0E-845D-48D2-A00D-829D47A4181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>
                <a:latin typeface="Alfa Slab One" panose="00000500000000000000" pitchFamily="2" charset="0"/>
              </a:rPr>
              <a:t>Who am I</a:t>
            </a:r>
          </a:p>
        </p:txBody>
      </p:sp>
      <p:pic>
        <p:nvPicPr>
          <p:cNvPr id="3" name="Espace réservé du contenu 2" descr="Une image contenant personne, homme&#10;&#10;Description générée automatiquement">
            <a:extLst>
              <a:ext uri="{FF2B5EF4-FFF2-40B4-BE49-F238E27FC236}">
                <a16:creationId xmlns:a16="http://schemas.microsoft.com/office/drawing/2014/main" id="{FA91F5A7-1588-4636-96F8-CDC6CE242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430780" cy="2430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446160-D1FE-4C93-96DE-226E5A303A46}"/>
              </a:ext>
            </a:extLst>
          </p:cNvPr>
          <p:cNvSpPr txBox="1">
            <a:spLocks/>
          </p:cNvSpPr>
          <p:nvPr/>
        </p:nvSpPr>
        <p:spPr>
          <a:xfrm>
            <a:off x="4015740" y="1825625"/>
            <a:ext cx="69342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Fira Sans" panose="020B0503050000020004" pitchFamily="34" charset="0"/>
                <a:cs typeface="Calibri"/>
              </a:rPr>
              <a:t>Julien </a:t>
            </a:r>
            <a:r>
              <a:rPr lang="en-US" dirty="0" err="1">
                <a:latin typeface="Fira Sans" panose="020B0503050000020004" pitchFamily="34" charset="0"/>
                <a:cs typeface="Calibri"/>
              </a:rPr>
              <a:t>Faixo</a:t>
            </a:r>
            <a:endParaRPr lang="en-US" dirty="0">
              <a:latin typeface="Fira Sans" panose="020B0503050000020004" pitchFamily="34" charset="0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Fira Sans" panose="020B0503050000020004" pitchFamily="34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@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jfaixo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Tech enthusiast and passionate </a:t>
            </a:r>
            <a:r>
              <a:rPr lang="en-US" dirty="0">
                <a:ea typeface="+mn-lt"/>
                <a:cs typeface="+mn-lt"/>
              </a:rPr>
              <a:t>🤟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Rust lover </a:t>
            </a:r>
            <a:r>
              <a:rPr lang="en-US" dirty="0">
                <a:ea typeface="+mn-lt"/>
                <a:cs typeface="+mn-lt"/>
              </a:rPr>
              <a:t>🦀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Monkey Island fan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🏴‍☠️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Software architect &amp; dev @ Sopra Steria </a:t>
            </a:r>
            <a:br>
              <a:rPr lang="en-US" dirty="0">
                <a:latin typeface="Fira Sans" panose="020B0503050000020004" pitchFamily="34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10+ years…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1D8AAE-88D4-4F24-A744-02EC3BD55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80" y="2377440"/>
            <a:ext cx="419100" cy="41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379D0C-286B-497F-D1CE-A8F594EBFA58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</a:p>
        </p:txBody>
      </p:sp>
    </p:spTree>
    <p:extLst>
      <p:ext uri="{BB962C8B-B14F-4D97-AF65-F5344CB8AC3E}">
        <p14:creationId xmlns:p14="http://schemas.microsoft.com/office/powerpoint/2010/main" val="387705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signe, extérieur, rue&#10;&#10;Description générée automatiquement">
            <a:extLst>
              <a:ext uri="{FF2B5EF4-FFF2-40B4-BE49-F238E27FC236}">
                <a16:creationId xmlns:a16="http://schemas.microsoft.com/office/drawing/2014/main" id="{1B187F86-4211-42D6-B005-74F304A18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32" y="937260"/>
            <a:ext cx="6505575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9E6B0-E503-A7D2-AD88-B7934378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20078"/>
            <a:ext cx="7512050" cy="285273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>
                <a:latin typeface="Alfa Slab One"/>
                <a:cs typeface="Calibri Light"/>
              </a:rPr>
              <a:t>What really impacts power consumption ?</a:t>
            </a:r>
            <a:endParaRPr lang="en-US">
              <a:latin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1001516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Let me introduce you to Shelly</a:t>
            </a:r>
            <a:endParaRPr lang="en-US">
              <a:latin typeface="Alfa Slab One" panose="00000500000000000000" pitchFamily="2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61846C3-2364-CFC5-C2BB-9EDC07242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1825625"/>
            <a:ext cx="7067550" cy="48958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4F7B-0C5F-4EAD-5989-65986C89C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Fira Sans" panose="020B0503050000020004" pitchFamily="34" charset="0"/>
                <a:cs typeface="Calibri"/>
              </a:rPr>
              <a:t>Shelly Plug S</a:t>
            </a:r>
          </a:p>
          <a:p>
            <a:pPr marL="0" indent="0">
              <a:buNone/>
            </a:pPr>
            <a:endParaRPr lang="en-US">
              <a:latin typeface="Fira Sans" panose="020B0503050000020004" pitchFamily="34" charset="0"/>
              <a:cs typeface="Calibri"/>
            </a:endParaRPr>
          </a:p>
          <a:p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Wifi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 operated plug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Standalone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Power measurement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HTTP &amp; MQTT APIs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63136-9BFC-147D-99A0-220B4867B8BE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</a:p>
        </p:txBody>
      </p:sp>
    </p:spTree>
    <p:extLst>
      <p:ext uri="{BB962C8B-B14F-4D97-AF65-F5344CB8AC3E}">
        <p14:creationId xmlns:p14="http://schemas.microsoft.com/office/powerpoint/2010/main" val="403403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A light bulb 💡</a:t>
            </a:r>
            <a:endParaRPr lang="en-US">
              <a:solidFill>
                <a:srgbClr val="FF0000"/>
              </a:solidFill>
              <a:latin typeface="Alfa Slab One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4F7B-0C5F-4EAD-5989-65986C89C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020" y="1787525"/>
            <a:ext cx="50749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/>
                <a:cs typeface="Calibri"/>
              </a:rPr>
              <a:t>Theoretical input power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/>
              </a:rPr>
              <a:t>2 W</a:t>
            </a:r>
          </a:p>
          <a:p>
            <a:pPr marL="0" indent="0">
              <a:buNone/>
            </a:pPr>
            <a:endParaRPr lang="en-US" dirty="0">
              <a:solidFill>
                <a:srgbClr val="7F7F7F"/>
              </a:solidFill>
              <a:latin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/>
              </a:rPr>
              <a:t>Shelly said: "2.06 W" </a:t>
            </a:r>
            <a:endParaRPr lang="en-US" dirty="0">
              <a:solidFill>
                <a:srgbClr val="7F7F7F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08D06-89A6-4344-B966-4007A339A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1" t="19662" r="14682" b="34541"/>
          <a:stretch/>
        </p:blipFill>
        <p:spPr>
          <a:xfrm>
            <a:off x="838200" y="1690688"/>
            <a:ext cx="4411980" cy="4389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C42E9-227F-8F58-F1C4-E0C201C6AC48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79424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My coffee machine </a:t>
            </a:r>
            <a:r>
              <a:rPr lang="en-US">
                <a:solidFill>
                  <a:srgbClr val="FF0000"/>
                </a:solidFill>
              </a:rPr>
              <a:t>❤</a:t>
            </a:r>
            <a:endParaRPr lang="en-US">
              <a:solidFill>
                <a:srgbClr val="FF0000"/>
              </a:solidFill>
              <a:latin typeface="Alfa Slab One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4F7B-0C5F-4EAD-5989-65986C89C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020" y="1787525"/>
            <a:ext cx="50749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 panose="020B0503050000020004" pitchFamily="34" charset="0"/>
                <a:cs typeface="Calibri"/>
              </a:rPr>
              <a:t>Theoretical input power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 panose="020B0503050000020004" pitchFamily="34" charset="0"/>
              </a:rPr>
              <a:t>1450 W</a:t>
            </a:r>
          </a:p>
          <a:p>
            <a:pPr marL="0" indent="0">
              <a:buNone/>
            </a:pPr>
            <a:endParaRPr lang="en-US">
              <a:solidFill>
                <a:srgbClr val="7F7F7F"/>
              </a:solidFill>
              <a:latin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 panose="020B0503050000020004" pitchFamily="34" charset="0"/>
              </a:rPr>
              <a:t>Shelly flashed it at 1444 W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0CE3FD4-891B-F9F3-FA57-60983DE37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1" t="16573" r="12643" b="20134"/>
          <a:stretch/>
        </p:blipFill>
        <p:spPr>
          <a:xfrm>
            <a:off x="838200" y="1690688"/>
            <a:ext cx="4411980" cy="438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D20E13-1231-2A4D-B3FE-662ECC523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" t="24144" r="18446" b="40977"/>
          <a:stretch/>
        </p:blipFill>
        <p:spPr>
          <a:xfrm>
            <a:off x="5594987" y="3963194"/>
            <a:ext cx="6229609" cy="1871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E73DB-5253-9C38-5565-466D2D3796B5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305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The measuring setup</a:t>
            </a:r>
            <a:endParaRPr lang="en-US">
              <a:latin typeface="Alfa Slab One" panose="00000500000000000000" pitchFamily="2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46056C9-D61E-6647-B110-4A684F85EB43}"/>
              </a:ext>
            </a:extLst>
          </p:cNvPr>
          <p:cNvSpPr/>
          <p:nvPr/>
        </p:nvSpPr>
        <p:spPr>
          <a:xfrm>
            <a:off x="838200" y="1789043"/>
            <a:ext cx="3830320" cy="43599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47A07-02E4-3340-B87D-8CEEF7A13A92}"/>
              </a:ext>
            </a:extLst>
          </p:cNvPr>
          <p:cNvSpPr/>
          <p:nvPr/>
        </p:nvSpPr>
        <p:spPr>
          <a:xfrm>
            <a:off x="1469887" y="2151711"/>
            <a:ext cx="2584174" cy="15522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InfluxDB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Store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Allow to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Data visualization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8463E5-F664-104F-A621-0BA87659FEE7}"/>
              </a:ext>
            </a:extLst>
          </p:cNvPr>
          <p:cNvSpPr/>
          <p:nvPr/>
        </p:nvSpPr>
        <p:spPr>
          <a:xfrm>
            <a:off x="1469887" y="4320209"/>
            <a:ext cx="2584174" cy="11777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Telegraf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Retrieve Shelly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Send to InfluxDB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CB1A4-ECA2-C747-B08B-40287DCC70F7}"/>
              </a:ext>
            </a:extLst>
          </p:cNvPr>
          <p:cNvSpPr txBox="1"/>
          <p:nvPr/>
        </p:nvSpPr>
        <p:spPr>
          <a:xfrm>
            <a:off x="1854200" y="5638800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PC</a:t>
            </a:r>
            <a:endParaRPr lang="en-FR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AA0D015-FC26-DF45-9D14-09D6AEACE142}"/>
              </a:ext>
            </a:extLst>
          </p:cNvPr>
          <p:cNvSpPr/>
          <p:nvPr/>
        </p:nvSpPr>
        <p:spPr>
          <a:xfrm>
            <a:off x="8575924" y="4830418"/>
            <a:ext cx="2584174" cy="1177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Shelly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Measure power consumption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AF03A3-1A05-2845-9B1D-E5DBD3944CB6}"/>
              </a:ext>
            </a:extLst>
          </p:cNvPr>
          <p:cNvSpPr/>
          <p:nvPr/>
        </p:nvSpPr>
        <p:spPr>
          <a:xfrm>
            <a:off x="8111656" y="1368575"/>
            <a:ext cx="3549374" cy="208162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39002-92CE-A64F-A412-44C6FB45678E}"/>
              </a:ext>
            </a:extLst>
          </p:cNvPr>
          <p:cNvSpPr/>
          <p:nvPr/>
        </p:nvSpPr>
        <p:spPr>
          <a:xfrm>
            <a:off x="8575923" y="1621403"/>
            <a:ext cx="2751593" cy="11777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Telegraf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Retrieve system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Send to InfluxDB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7DA32-6709-A847-989A-BA1721C0F451}"/>
              </a:ext>
            </a:extLst>
          </p:cNvPr>
          <p:cNvSpPr txBox="1"/>
          <p:nvPr/>
        </p:nvSpPr>
        <p:spPr>
          <a:xfrm>
            <a:off x="8960237" y="2939994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/>
              <a:t>Raspberry Pi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D7C70A-ACE2-444E-8C65-9CE68EE08232}"/>
              </a:ext>
            </a:extLst>
          </p:cNvPr>
          <p:cNvSpPr/>
          <p:nvPr/>
        </p:nvSpPr>
        <p:spPr>
          <a:xfrm>
            <a:off x="5165366" y="3380169"/>
            <a:ext cx="2584174" cy="1177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Router</a:t>
            </a:r>
          </a:p>
          <a:p>
            <a:pPr algn="ctr"/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Gigabit 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Wifi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B80FD8-DDFB-A743-BC7F-691F800651DB}"/>
              </a:ext>
            </a:extLst>
          </p:cNvPr>
          <p:cNvCxnSpPr>
            <a:stCxn id="3" idx="3"/>
          </p:cNvCxnSpPr>
          <p:nvPr/>
        </p:nvCxnSpPr>
        <p:spPr>
          <a:xfrm>
            <a:off x="4668520" y="3969026"/>
            <a:ext cx="4968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773DC-997A-3444-BADC-081EAE62E27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172905" y="2409389"/>
            <a:ext cx="938751" cy="9707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51BA87-56F1-3648-88B1-4255A7E6E8F3}"/>
              </a:ext>
            </a:extLst>
          </p:cNvPr>
          <p:cNvCxnSpPr/>
          <p:nvPr/>
        </p:nvCxnSpPr>
        <p:spPr>
          <a:xfrm>
            <a:off x="7172905" y="4557883"/>
            <a:ext cx="1403019" cy="861392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85FCF8-6B89-EE49-A3CE-B44808E8565F}"/>
              </a:ext>
            </a:extLst>
          </p:cNvPr>
          <p:cNvSpPr txBox="1"/>
          <p:nvPr/>
        </p:nvSpPr>
        <p:spPr>
          <a:xfrm>
            <a:off x="7510987" y="2927846"/>
            <a:ext cx="477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/>
              <a:t>Eth</a:t>
            </a:r>
            <a:endParaRPr lang="en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4B119E-9D17-1949-8055-39334F11F2B3}"/>
              </a:ext>
            </a:extLst>
          </p:cNvPr>
          <p:cNvSpPr txBox="1"/>
          <p:nvPr/>
        </p:nvSpPr>
        <p:spPr>
          <a:xfrm>
            <a:off x="4709049" y="3689841"/>
            <a:ext cx="477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/>
              <a:t>Eth</a:t>
            </a:r>
            <a:endParaRPr lang="en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C3B8AA-0EFC-AE4B-9F93-5EF2CE85B38D}"/>
              </a:ext>
            </a:extLst>
          </p:cNvPr>
          <p:cNvSpPr txBox="1"/>
          <p:nvPr/>
        </p:nvSpPr>
        <p:spPr>
          <a:xfrm>
            <a:off x="7849014" y="4745166"/>
            <a:ext cx="477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/>
              <a:t>Wifi</a:t>
            </a:r>
            <a:endParaRPr lang="en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8620A-2EC1-13DA-FB01-D8E650097F7A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55388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The measuring setup</a:t>
            </a:r>
            <a:endParaRPr lang="en-US">
              <a:latin typeface="Alfa Slab One" panose="00000500000000000000" pitchFamily="2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46056C9-D61E-6647-B110-4A684F85EB43}"/>
              </a:ext>
            </a:extLst>
          </p:cNvPr>
          <p:cNvSpPr/>
          <p:nvPr/>
        </p:nvSpPr>
        <p:spPr>
          <a:xfrm>
            <a:off x="838200" y="1789043"/>
            <a:ext cx="3830320" cy="43599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47A07-02E4-3340-B87D-8CEEF7A13A92}"/>
              </a:ext>
            </a:extLst>
          </p:cNvPr>
          <p:cNvSpPr/>
          <p:nvPr/>
        </p:nvSpPr>
        <p:spPr>
          <a:xfrm>
            <a:off x="1469887" y="2151711"/>
            <a:ext cx="2584174" cy="15522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InfluxDB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Store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Allow to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Data visualization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8463E5-F664-104F-A621-0BA87659FEE7}"/>
              </a:ext>
            </a:extLst>
          </p:cNvPr>
          <p:cNvSpPr/>
          <p:nvPr/>
        </p:nvSpPr>
        <p:spPr>
          <a:xfrm>
            <a:off x="1469887" y="4320209"/>
            <a:ext cx="2584174" cy="11777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Telegraf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Retrieve Shelly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Send to InfluxDB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CB1A4-ECA2-C747-B08B-40287DCC70F7}"/>
              </a:ext>
            </a:extLst>
          </p:cNvPr>
          <p:cNvSpPr txBox="1"/>
          <p:nvPr/>
        </p:nvSpPr>
        <p:spPr>
          <a:xfrm>
            <a:off x="1854200" y="5638800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PC</a:t>
            </a:r>
            <a:endParaRPr lang="en-F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AE6C1-5B49-1041-89F8-F931B1E45D43}"/>
              </a:ext>
            </a:extLst>
          </p:cNvPr>
          <p:cNvCxnSpPr>
            <a:endCxn id="4" idx="2"/>
          </p:cNvCxnSpPr>
          <p:nvPr/>
        </p:nvCxnSpPr>
        <p:spPr>
          <a:xfrm flipH="1" flipV="1">
            <a:off x="2761974" y="3703982"/>
            <a:ext cx="6626" cy="61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AA0D015-FC26-DF45-9D14-09D6AEACE142}"/>
              </a:ext>
            </a:extLst>
          </p:cNvPr>
          <p:cNvSpPr/>
          <p:nvPr/>
        </p:nvSpPr>
        <p:spPr>
          <a:xfrm>
            <a:off x="8575924" y="4830418"/>
            <a:ext cx="2584174" cy="1177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Shelly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Measure power consumption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AF03A3-1A05-2845-9B1D-E5DBD3944CB6}"/>
              </a:ext>
            </a:extLst>
          </p:cNvPr>
          <p:cNvSpPr/>
          <p:nvPr/>
        </p:nvSpPr>
        <p:spPr>
          <a:xfrm>
            <a:off x="8111656" y="1368575"/>
            <a:ext cx="3549374" cy="208162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39002-92CE-A64F-A412-44C6FB45678E}"/>
              </a:ext>
            </a:extLst>
          </p:cNvPr>
          <p:cNvSpPr/>
          <p:nvPr/>
        </p:nvSpPr>
        <p:spPr>
          <a:xfrm>
            <a:off x="8575923" y="1621403"/>
            <a:ext cx="2751593" cy="11777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Telegraf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Retrieve system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Send to InfluxDB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7DA32-6709-A847-989A-BA1721C0F451}"/>
              </a:ext>
            </a:extLst>
          </p:cNvPr>
          <p:cNvSpPr txBox="1"/>
          <p:nvPr/>
        </p:nvSpPr>
        <p:spPr>
          <a:xfrm>
            <a:off x="8960237" y="2939994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/>
              <a:t>Raspberry Pi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D7C70A-ACE2-444E-8C65-9CE68EE08232}"/>
              </a:ext>
            </a:extLst>
          </p:cNvPr>
          <p:cNvSpPr/>
          <p:nvPr/>
        </p:nvSpPr>
        <p:spPr>
          <a:xfrm>
            <a:off x="5165366" y="3380169"/>
            <a:ext cx="2584174" cy="1177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Router</a:t>
            </a:r>
          </a:p>
          <a:p>
            <a:pPr algn="ctr"/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Gigabit 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Wifi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C90AED-EAD9-EA48-B547-1537518F3A93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054061" y="2210260"/>
            <a:ext cx="4521862" cy="717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A89544-1771-FC46-9E0D-932C895B023B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9868011" y="3450203"/>
            <a:ext cx="18332" cy="1380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90C608-BE55-B843-8F59-821E083DEDD9}"/>
              </a:ext>
            </a:extLst>
          </p:cNvPr>
          <p:cNvSpPr txBox="1"/>
          <p:nvPr/>
        </p:nvSpPr>
        <p:spPr>
          <a:xfrm>
            <a:off x="9868011" y="4031063"/>
            <a:ext cx="83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>
                <a:solidFill>
                  <a:schemeClr val="accent4"/>
                </a:solidFill>
              </a:rPr>
              <a:t>Measure</a:t>
            </a:r>
            <a:endParaRPr lang="en-FR">
              <a:solidFill>
                <a:schemeClr val="accent4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A72BE3-1D9E-6D48-A02A-0BB997AD2D3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54061" y="4909066"/>
            <a:ext cx="4521863" cy="72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D3A043-7234-A0DB-F3A2-9B45700DF9AA}"/>
              </a:ext>
            </a:extLst>
          </p:cNvPr>
          <p:cNvSpPr txBox="1"/>
          <p:nvPr/>
        </p:nvSpPr>
        <p:spPr>
          <a:xfrm>
            <a:off x="6319574" y="4993861"/>
            <a:ext cx="8377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 sz="1200">
                <a:solidFill>
                  <a:srgbClr val="4472C4"/>
                </a:solidFill>
              </a:rPr>
              <a:t>Fetch</a:t>
            </a:r>
            <a:endParaRPr lang="en-US">
              <a:solidFill>
                <a:srgbClr val="4472C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FD2E52-1C55-6305-5490-A7F1A0BC907F}"/>
              </a:ext>
            </a:extLst>
          </p:cNvPr>
          <p:cNvSpPr txBox="1"/>
          <p:nvPr/>
        </p:nvSpPr>
        <p:spPr>
          <a:xfrm>
            <a:off x="2782623" y="3888960"/>
            <a:ext cx="8377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 sz="1200">
                <a:solidFill>
                  <a:srgbClr val="4472C4"/>
                </a:solidFill>
              </a:rPr>
              <a:t>Send</a:t>
            </a:r>
            <a:endParaRPr lang="en-US">
              <a:solidFill>
                <a:srgbClr val="4472C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3BA847-9C91-4E6D-FAFC-CAC7493135C4}"/>
              </a:ext>
            </a:extLst>
          </p:cNvPr>
          <p:cNvSpPr txBox="1"/>
          <p:nvPr/>
        </p:nvSpPr>
        <p:spPr>
          <a:xfrm>
            <a:off x="5970323" y="2288760"/>
            <a:ext cx="8377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 sz="1200">
                <a:solidFill>
                  <a:srgbClr val="4472C4"/>
                </a:solidFill>
              </a:rPr>
              <a:t>Send</a:t>
            </a:r>
            <a:endParaRPr lang="en-US">
              <a:solidFill>
                <a:srgbClr val="4472C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228F16-3964-0240-8B6B-FE6FE582C17B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323046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ust">
      <a:majorFont>
        <a:latin typeface="Alfa Slab One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8738B80A9BC34D91FE1D07C2F1F586" ma:contentTypeVersion="9" ma:contentTypeDescription="Crée un document." ma:contentTypeScope="" ma:versionID="cbcd65cd91d7f7e87cb2089a969aae9c">
  <xsd:schema xmlns:xsd="http://www.w3.org/2001/XMLSchema" xmlns:xs="http://www.w3.org/2001/XMLSchema" xmlns:p="http://schemas.microsoft.com/office/2006/metadata/properties" xmlns:ns3="a8dcebc0-ca06-4d4b-845e-6172ec6cf614" targetNamespace="http://schemas.microsoft.com/office/2006/metadata/properties" ma:root="true" ma:fieldsID="856fe39b82eb79c38a73723846217dc0" ns3:_="">
    <xsd:import namespace="a8dcebc0-ca06-4d4b-845e-6172ec6cf6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dcebc0-ca06-4d4b-845e-6172ec6cf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DD189A-6AEB-4C96-8D29-D2F19A5F7C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883E37-D9F3-4949-A6EA-25C075304945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8dcebc0-ca06-4d4b-845e-6172ec6cf61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794C46-19F1-4D6D-A88E-B8F22CD529ED}">
  <ds:schemaRefs>
    <ds:schemaRef ds:uri="a8dcebc0-ca06-4d4b-845e-6172ec6cf6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1203</Words>
  <Application>Microsoft Office PowerPoint</Application>
  <PresentationFormat>Grand écran</PresentationFormat>
  <Paragraphs>217</Paragraphs>
  <Slides>28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Fira Sans</vt:lpstr>
      <vt:lpstr>Arial</vt:lpstr>
      <vt:lpstr>Alfa Slab One</vt:lpstr>
      <vt:lpstr>Calibri</vt:lpstr>
      <vt:lpstr>Thème Office</vt:lpstr>
      <vt:lpstr>Rescuing penguins with Rust</vt:lpstr>
      <vt:lpstr>Agenda</vt:lpstr>
      <vt:lpstr>Who am I</vt:lpstr>
      <vt:lpstr>What really impacts power consumption ?</vt:lpstr>
      <vt:lpstr>Let me introduce you to Shelly</vt:lpstr>
      <vt:lpstr>A light bulb 💡</vt:lpstr>
      <vt:lpstr>My coffee machine ❤</vt:lpstr>
      <vt:lpstr>The measuring setup</vt:lpstr>
      <vt:lpstr>The measuring setup</vt:lpstr>
      <vt:lpstr>Let’s make some measures !</vt:lpstr>
      <vt:lpstr>Some takeaways about power consumption</vt:lpstr>
      <vt:lpstr>Some takeaways about power consumption</vt:lpstr>
      <vt:lpstr>Let’s talk about technology footprints</vt:lpstr>
      <vt:lpstr>The dumb test</vt:lpstr>
      <vt:lpstr>Let’s make some measures !</vt:lpstr>
      <vt:lpstr>Results</vt:lpstr>
      <vt:lpstr>Results</vt:lpstr>
      <vt:lpstr>Results</vt:lpstr>
      <vt:lpstr>Some takeaways about technologies</vt:lpstr>
      <vt:lpstr>Energy Efficiency across Programming Languages</vt:lpstr>
      <vt:lpstr>What can we do for the penguins ?</vt:lpstr>
      <vt:lpstr>Environmental Impact of Digital Technology in France </vt:lpstr>
      <vt:lpstr>Some challenges</vt:lpstr>
      <vt:lpstr>Présentation PowerPoint</vt:lpstr>
      <vt:lpstr>Some optimization stories</vt:lpstr>
      <vt:lpstr>Some optimization stories</vt:lpstr>
      <vt:lpstr>Rust is hard to master… but to me, it’s worth it</vt:lpstr>
      <vt:lpstr>Thanks for them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Julien Faixo</dc:creator>
  <cp:lastModifiedBy>FAIXO Julien</cp:lastModifiedBy>
  <cp:revision>23</cp:revision>
  <dcterms:created xsi:type="dcterms:W3CDTF">2022-03-26T10:12:06Z</dcterms:created>
  <dcterms:modified xsi:type="dcterms:W3CDTF">2022-05-05T15:24:14Z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0x0101008B8738B80A9BC34D91FE1D07C2F1F586</vt:lpwstr>
  </property>
</Properties>
</file>